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8" r:id="rId12"/>
    <p:sldId id="267" r:id="rId13"/>
    <p:sldId id="270" r:id="rId14"/>
    <p:sldId id="271" r:id="rId15"/>
    <p:sldId id="269"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29"/>
    <p:restoredTop sz="94694"/>
  </p:normalViewPr>
  <p:slideViewPr>
    <p:cSldViewPr snapToGrid="0">
      <p:cViewPr varScale="1">
        <p:scale>
          <a:sx n="121" d="100"/>
          <a:sy n="121"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FC78C-DE9F-4224-5553-04E9CE3B28B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0E6BF8C-9F42-55A9-B453-CA63B69648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1989CCB-5A1E-8D95-9A69-ECF3CD88FFAB}"/>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5" name="フッター プレースホルダー 4">
            <a:extLst>
              <a:ext uri="{FF2B5EF4-FFF2-40B4-BE49-F238E27FC236}">
                <a16:creationId xmlns:a16="http://schemas.microsoft.com/office/drawing/2014/main" id="{04C9A68A-4DF6-1FF1-1AB7-77BEC0E2AD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CE3D2FF-7C21-DEDE-9ABB-E72DF392D204}"/>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246471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E18515-9287-547C-9837-C13BD35D317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EBB9E8-7CF1-C911-0FE5-B87493C671F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73E7B1-D8A7-6F00-F605-AFEB159072B7}"/>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5" name="フッター プレースホルダー 4">
            <a:extLst>
              <a:ext uri="{FF2B5EF4-FFF2-40B4-BE49-F238E27FC236}">
                <a16:creationId xmlns:a16="http://schemas.microsoft.com/office/drawing/2014/main" id="{2F4252E1-61DB-0F32-F576-F9190932AD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C9BCC0-64B5-B513-3E71-917203B99C55}"/>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230905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6EA50BE-E37B-81FA-311E-FEF685A9530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CC2998C-0722-EC7D-D9B0-DA387F2E3B9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5399FA-D2CC-89F9-073B-E8166DB0BBF5}"/>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5" name="フッター プレースホルダー 4">
            <a:extLst>
              <a:ext uri="{FF2B5EF4-FFF2-40B4-BE49-F238E27FC236}">
                <a16:creationId xmlns:a16="http://schemas.microsoft.com/office/drawing/2014/main" id="{2DBCB383-54A4-6585-8FE5-F611713238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9FC60D6-A3BD-3071-EF7A-8539A300CA53}"/>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181101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3620FF-1A07-E7BB-EEFA-A9E35548544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1A50DAA-D681-50E8-2B2F-4EA160097BF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12315D-A436-D656-6DFC-0C91BFCECAAC}"/>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5" name="フッター プレースホルダー 4">
            <a:extLst>
              <a:ext uri="{FF2B5EF4-FFF2-40B4-BE49-F238E27FC236}">
                <a16:creationId xmlns:a16="http://schemas.microsoft.com/office/drawing/2014/main" id="{9D09E67E-8444-2B8E-D37C-D7E1971E1D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CE305AA-E9D6-999C-43F0-3CB5DCD9FBD8}"/>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410619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308322-2420-B709-3CA4-B1680BACF11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DE1ADAD-CE8D-9A75-3887-A7D75FED5F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3F2A97D-D7ED-07DD-6CC2-4A03E8CD25E7}"/>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5" name="フッター プレースホルダー 4">
            <a:extLst>
              <a:ext uri="{FF2B5EF4-FFF2-40B4-BE49-F238E27FC236}">
                <a16:creationId xmlns:a16="http://schemas.microsoft.com/office/drawing/2014/main" id="{CFF0EA61-CC3D-8A09-A307-40FE93353B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869D72-8EE0-A90F-EA7B-3853B2116C46}"/>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383241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0CA484-E845-D0FA-BF25-6143A13472D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75A8D7A-7D6B-EDE3-5BB9-12330B53F24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6F5F371-FEE5-7B3C-190B-0AC1FAE12C9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5109EEE-AD06-31B1-54FD-484929B2EBB6}"/>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6" name="フッター プレースホルダー 5">
            <a:extLst>
              <a:ext uri="{FF2B5EF4-FFF2-40B4-BE49-F238E27FC236}">
                <a16:creationId xmlns:a16="http://schemas.microsoft.com/office/drawing/2014/main" id="{1226B950-EC44-E8AB-3823-3690B22A83E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3330943-512F-9959-41FC-56D3F1CF98FC}"/>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55302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7AA96-079B-48FE-2EB1-4136992DA52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453605-53AC-913A-D3F4-B62ADE1414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6DE39DA-BD42-FD71-78D7-67FC25F962D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A14BB40-1B11-8CD1-F1C7-DE20BD91D8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36F6A57-0937-A83D-9918-B7D2EE15168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7EE53A7-AAEB-259A-4F62-18276477838C}"/>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8" name="フッター プレースホルダー 7">
            <a:extLst>
              <a:ext uri="{FF2B5EF4-FFF2-40B4-BE49-F238E27FC236}">
                <a16:creationId xmlns:a16="http://schemas.microsoft.com/office/drawing/2014/main" id="{EC917A54-3F95-7E0C-FACC-B118C878382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1C2C2DA-9FC6-C1B2-C044-747E5658F60A}"/>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484517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A2570B-4782-3C27-5461-885CB418031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AD91859-6E4B-372F-C3AD-056FDE024B76}"/>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4" name="フッター プレースホルダー 3">
            <a:extLst>
              <a:ext uri="{FF2B5EF4-FFF2-40B4-BE49-F238E27FC236}">
                <a16:creationId xmlns:a16="http://schemas.microsoft.com/office/drawing/2014/main" id="{CEBF7AEB-F67D-48D9-318D-021019B0619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F4173B9-2901-1F1C-7E70-66199AFE946C}"/>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409144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4C6F08C-E1FF-70E2-F2CC-6D786C488C5E}"/>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3" name="フッター プレースホルダー 2">
            <a:extLst>
              <a:ext uri="{FF2B5EF4-FFF2-40B4-BE49-F238E27FC236}">
                <a16:creationId xmlns:a16="http://schemas.microsoft.com/office/drawing/2014/main" id="{F6F433D8-DF0B-D4C0-87A9-F536BF6B02C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794BEC0-F3A9-3DF7-43AF-830B1EAE79D7}"/>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429195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7975E-7F5C-B28C-A38B-015A6382F5F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D840D82-E4DF-C5F6-7B72-E822C08357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EB27CF-C70D-B5C6-62C8-E4295C302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5358781-36FF-8E4A-D2F7-8F5A31D88C0F}"/>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6" name="フッター プレースホルダー 5">
            <a:extLst>
              <a:ext uri="{FF2B5EF4-FFF2-40B4-BE49-F238E27FC236}">
                <a16:creationId xmlns:a16="http://schemas.microsoft.com/office/drawing/2014/main" id="{BA2EE12D-6E6E-AF51-3C40-3EF89FECA9A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B80915-8D8F-9D13-E2D2-7FC8A7DBC287}"/>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402600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A86292-872D-78E8-6901-004B355F809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8B5686F-2F51-2928-7B81-48E82D7B10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43C7056-6E9B-1C42-E092-FBE1601A4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B865EA5-92EB-DD67-79E7-72DB62B25437}"/>
              </a:ext>
            </a:extLst>
          </p:cNvPr>
          <p:cNvSpPr>
            <a:spLocks noGrp="1"/>
          </p:cNvSpPr>
          <p:nvPr>
            <p:ph type="dt" sz="half" idx="10"/>
          </p:nvPr>
        </p:nvSpPr>
        <p:spPr/>
        <p:txBody>
          <a:bodyPr/>
          <a:lstStyle/>
          <a:p>
            <a:fld id="{5AE6A65E-6326-B945-A2CA-1AB210151EC7}" type="datetimeFigureOut">
              <a:rPr kumimoji="1" lang="ja-JP" altLang="en-US" smtClean="0"/>
              <a:t>2023/12/9</a:t>
            </a:fld>
            <a:endParaRPr kumimoji="1" lang="ja-JP" altLang="en-US"/>
          </a:p>
        </p:txBody>
      </p:sp>
      <p:sp>
        <p:nvSpPr>
          <p:cNvPr id="6" name="フッター プレースホルダー 5">
            <a:extLst>
              <a:ext uri="{FF2B5EF4-FFF2-40B4-BE49-F238E27FC236}">
                <a16:creationId xmlns:a16="http://schemas.microsoft.com/office/drawing/2014/main" id="{42F4D71A-4966-346A-0D8C-1F2558A0E00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5862C5-2822-7EDC-42E2-D56FCDAB14B0}"/>
              </a:ext>
            </a:extLst>
          </p:cNvPr>
          <p:cNvSpPr>
            <a:spLocks noGrp="1"/>
          </p:cNvSpPr>
          <p:nvPr>
            <p:ph type="sldNum" sz="quarter" idx="12"/>
          </p:nvPr>
        </p:nvSpPr>
        <p:spPr/>
        <p:txBody>
          <a:body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110850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18687D7-ED98-768D-A942-0BF7E78AEF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5D40B09-37F2-C1BE-E931-D8E07836D2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B8336B-ADE0-E1BB-F0FD-935659EFB4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6A65E-6326-B945-A2CA-1AB210151EC7}" type="datetimeFigureOut">
              <a:rPr kumimoji="1" lang="ja-JP" altLang="en-US" smtClean="0"/>
              <a:t>2023/12/9</a:t>
            </a:fld>
            <a:endParaRPr kumimoji="1" lang="ja-JP" altLang="en-US"/>
          </a:p>
        </p:txBody>
      </p:sp>
      <p:sp>
        <p:nvSpPr>
          <p:cNvPr id="5" name="フッター プレースホルダー 4">
            <a:extLst>
              <a:ext uri="{FF2B5EF4-FFF2-40B4-BE49-F238E27FC236}">
                <a16:creationId xmlns:a16="http://schemas.microsoft.com/office/drawing/2014/main" id="{0CA33D09-CBAE-E77E-0F7C-4BA5512835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E14D3AB-ED2F-F52B-5FD8-2CA4B0091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0DB16-A00A-384A-96A6-E51102767D0B}" type="slidenum">
              <a:rPr kumimoji="1" lang="ja-JP" altLang="en-US" smtClean="0"/>
              <a:t>‹#›</a:t>
            </a:fld>
            <a:endParaRPr kumimoji="1" lang="ja-JP" altLang="en-US"/>
          </a:p>
        </p:txBody>
      </p:sp>
    </p:spTree>
    <p:extLst>
      <p:ext uri="{BB962C8B-B14F-4D97-AF65-F5344CB8AC3E}">
        <p14:creationId xmlns:p14="http://schemas.microsoft.com/office/powerpoint/2010/main" val="3259837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nZXRV4MezEw" TargetMode="External"/><Relationship Id="rId2" Type="http://schemas.openxmlformats.org/officeDocument/2006/relationships/hyperlink" Target="https://www.youtube.com/watch?v=wDbyc265AM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krCk3Ecsax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iwWRGGsOXz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Xtb6PvUADI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jCy7We_lK1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9BBF51-23CB-9FF9-3526-BEB466721194}"/>
              </a:ext>
            </a:extLst>
          </p:cNvPr>
          <p:cNvSpPr>
            <a:spLocks noGrp="1"/>
          </p:cNvSpPr>
          <p:nvPr>
            <p:ph type="ctrTitle"/>
          </p:nvPr>
        </p:nvSpPr>
        <p:spPr>
          <a:xfrm>
            <a:off x="956441" y="1122363"/>
            <a:ext cx="10373711" cy="1547265"/>
          </a:xfrm>
        </p:spPr>
        <p:txBody>
          <a:bodyPr>
            <a:normAutofit/>
          </a:bodyPr>
          <a:lstStyle/>
          <a:p>
            <a:r>
              <a:rPr lang="ja-JP" altLang="ja-JP" sz="3600">
                <a:solidFill>
                  <a:srgbClr val="000000"/>
                </a:solidFill>
                <a:effectLst/>
                <a:ea typeface="ヒラギノ明朝 Pro W3" panose="02020300000000000000" pitchFamily="18" charset="-128"/>
                <a:cs typeface="ＭＳ Ｐゴシック" panose="020B0600070205080204" pitchFamily="34" charset="-128"/>
              </a:rPr>
              <a:t>クロス＝ジェンダード・パフォーマンス再考</a:t>
            </a:r>
            <a:br>
              <a:rPr lang="en-US" altLang="ja-JP" sz="3600" dirty="0">
                <a:solidFill>
                  <a:srgbClr val="000000"/>
                </a:solidFill>
                <a:effectLst/>
                <a:ea typeface="ヒラギノ明朝 Pro W3" panose="02020300000000000000" pitchFamily="18" charset="-128"/>
                <a:cs typeface="ＭＳ Ｐゴシック" panose="020B0600070205080204" pitchFamily="34" charset="-128"/>
              </a:rPr>
            </a:br>
            <a:br>
              <a:rPr lang="en-US" altLang="ja-JP" sz="3200" dirty="0">
                <a:solidFill>
                  <a:srgbClr val="000000"/>
                </a:solidFill>
                <a:effectLst/>
                <a:ea typeface="ヒラギノ明朝 Pro W3" panose="02020300000000000000" pitchFamily="18" charset="-128"/>
                <a:cs typeface="ＭＳ Ｐゴシック" panose="020B0600070205080204" pitchFamily="34" charset="-128"/>
              </a:rPr>
            </a:br>
            <a:r>
              <a:rPr lang="ja-JP" altLang="ja-JP" sz="2800">
                <a:solidFill>
                  <a:srgbClr val="000000"/>
                </a:solidFill>
                <a:effectLst/>
                <a:ea typeface="ヒラギノ明朝 Pro W3" panose="02020300000000000000" pitchFamily="18" charset="-128"/>
                <a:cs typeface="ＭＳ Ｐゴシック" panose="020B0600070205080204" pitchFamily="34" charset="-128"/>
              </a:rPr>
              <a:t>中河論文以降の日本語ポピュラー音楽の諸事例を通じて</a:t>
            </a:r>
            <a:r>
              <a:rPr lang="ja-JP" altLang="ja-JP" sz="2800">
                <a:effectLst/>
              </a:rPr>
              <a:t> </a:t>
            </a:r>
            <a:endParaRPr kumimoji="1" lang="ja-JP" altLang="en-US" sz="2800"/>
          </a:p>
        </p:txBody>
      </p:sp>
      <p:sp>
        <p:nvSpPr>
          <p:cNvPr id="3" name="字幕 2">
            <a:extLst>
              <a:ext uri="{FF2B5EF4-FFF2-40B4-BE49-F238E27FC236}">
                <a16:creationId xmlns:a16="http://schemas.microsoft.com/office/drawing/2014/main" id="{696355FC-A80E-9BE1-BD8A-2C37CB9AAD59}"/>
              </a:ext>
            </a:extLst>
          </p:cNvPr>
          <p:cNvSpPr>
            <a:spLocks noGrp="1"/>
          </p:cNvSpPr>
          <p:nvPr>
            <p:ph type="subTitle" idx="1"/>
          </p:nvPr>
        </p:nvSpPr>
        <p:spPr>
          <a:xfrm>
            <a:off x="472966" y="4272072"/>
            <a:ext cx="7409793" cy="1326931"/>
          </a:xfrm>
        </p:spPr>
        <p:txBody>
          <a:bodyPr>
            <a:normAutofit lnSpcReduction="10000"/>
          </a:bodyPr>
          <a:lstStyle/>
          <a:p>
            <a:pPr algn="l"/>
            <a:r>
              <a:rPr kumimoji="1" lang="ja-JP" altLang="en-US"/>
              <a:t>日本ポピュラー音楽学会（</a:t>
            </a:r>
            <a:r>
              <a:rPr kumimoji="1" lang="en-US" altLang="ja-JP" dirty="0"/>
              <a:t>JASPM</a:t>
            </a:r>
            <a:r>
              <a:rPr kumimoji="1" lang="ja-JP" altLang="en-US"/>
              <a:t>）第</a:t>
            </a:r>
            <a:r>
              <a:rPr kumimoji="1" lang="en-US" altLang="ja-JP" dirty="0"/>
              <a:t>35</a:t>
            </a:r>
            <a:r>
              <a:rPr kumimoji="1" lang="ja-JP" altLang="en-US"/>
              <a:t>回全国大会</a:t>
            </a:r>
            <a:endParaRPr kumimoji="1" lang="en-US" altLang="ja-JP" dirty="0"/>
          </a:p>
          <a:p>
            <a:pPr algn="l"/>
            <a:r>
              <a:rPr lang="en-US" altLang="ja-JP" dirty="0"/>
              <a:t>2023</a:t>
            </a:r>
            <a:r>
              <a:rPr lang="ja-JP" altLang="en-US"/>
              <a:t>年</a:t>
            </a:r>
            <a:r>
              <a:rPr lang="en-US" altLang="ja-JP" dirty="0"/>
              <a:t>12</a:t>
            </a:r>
            <a:r>
              <a:rPr lang="ja-JP" altLang="en-US"/>
              <a:t>月</a:t>
            </a:r>
            <a:r>
              <a:rPr lang="en-US" altLang="ja-JP" dirty="0"/>
              <a:t>9</a:t>
            </a:r>
            <a:r>
              <a:rPr lang="ja-JP" altLang="en-US"/>
              <a:t>日　四国学院大学</a:t>
            </a:r>
            <a:endParaRPr lang="en-US" altLang="ja-JP" dirty="0"/>
          </a:p>
          <a:p>
            <a:pPr algn="l"/>
            <a:r>
              <a:rPr kumimoji="1" lang="ja-JP" altLang="en-US"/>
              <a:t>増田聡（大阪公立大学）</a:t>
            </a:r>
          </a:p>
        </p:txBody>
      </p:sp>
      <p:pic>
        <p:nvPicPr>
          <p:cNvPr id="5" name="図 4" descr="http://less.music.coocan.jp/JASPM35/nakagawaronbunsaikou.pptx">
            <a:extLst>
              <a:ext uri="{FF2B5EF4-FFF2-40B4-BE49-F238E27FC236}">
                <a16:creationId xmlns:a16="http://schemas.microsoft.com/office/drawing/2014/main" id="{54F7ACB3-5055-B87E-97DD-079E98639221}"/>
              </a:ext>
            </a:extLst>
          </p:cNvPr>
          <p:cNvPicPr>
            <a:picLocks noChangeAspect="1"/>
          </p:cNvPicPr>
          <p:nvPr/>
        </p:nvPicPr>
        <p:blipFill>
          <a:blip r:embed="rId2"/>
          <a:stretch>
            <a:fillRect/>
          </a:stretch>
        </p:blipFill>
        <p:spPr>
          <a:xfrm>
            <a:off x="8180615" y="2901042"/>
            <a:ext cx="3369129" cy="3369129"/>
          </a:xfrm>
          <a:prstGeom prst="rect">
            <a:avLst/>
          </a:prstGeom>
        </p:spPr>
      </p:pic>
      <p:sp>
        <p:nvSpPr>
          <p:cNvPr id="6" name="テキスト ボックス 5">
            <a:extLst>
              <a:ext uri="{FF2B5EF4-FFF2-40B4-BE49-F238E27FC236}">
                <a16:creationId xmlns:a16="http://schemas.microsoft.com/office/drawing/2014/main" id="{43E9DCBD-A12D-9285-CAB4-28D46ACF9CF8}"/>
              </a:ext>
            </a:extLst>
          </p:cNvPr>
          <p:cNvSpPr txBox="1"/>
          <p:nvPr/>
        </p:nvSpPr>
        <p:spPr>
          <a:xfrm>
            <a:off x="6096000" y="6116283"/>
            <a:ext cx="5731815" cy="307777"/>
          </a:xfrm>
          <a:prstGeom prst="rect">
            <a:avLst/>
          </a:prstGeom>
          <a:noFill/>
        </p:spPr>
        <p:txBody>
          <a:bodyPr wrap="square" rtlCol="0">
            <a:spAutoFit/>
          </a:bodyPr>
          <a:lstStyle/>
          <a:p>
            <a:r>
              <a:rPr kumimoji="1" lang="en-US" altLang="ja-JP" sz="1400" dirty="0"/>
              <a:t>http://</a:t>
            </a:r>
            <a:r>
              <a:rPr kumimoji="1" lang="en-US" altLang="ja-JP" sz="1400" dirty="0" err="1"/>
              <a:t>less.music.coocan.jp</a:t>
            </a:r>
            <a:r>
              <a:rPr kumimoji="1" lang="en-US" altLang="ja-JP" sz="1400" dirty="0"/>
              <a:t>/JASPM35/</a:t>
            </a:r>
            <a:r>
              <a:rPr kumimoji="1" lang="en-US" altLang="ja-JP" sz="1400" dirty="0" err="1"/>
              <a:t>nakagawaronbunsaikou.pptx</a:t>
            </a:r>
            <a:endParaRPr kumimoji="1" lang="ja-JP" altLang="en-US" sz="1400"/>
          </a:p>
        </p:txBody>
      </p:sp>
      <p:sp>
        <p:nvSpPr>
          <p:cNvPr id="7" name="テキスト ボックス 6">
            <a:extLst>
              <a:ext uri="{FF2B5EF4-FFF2-40B4-BE49-F238E27FC236}">
                <a16:creationId xmlns:a16="http://schemas.microsoft.com/office/drawing/2014/main" id="{D9587D69-6ED3-D31B-9BEB-F99F18BC714A}"/>
              </a:ext>
            </a:extLst>
          </p:cNvPr>
          <p:cNvSpPr txBox="1"/>
          <p:nvPr/>
        </p:nvSpPr>
        <p:spPr>
          <a:xfrm>
            <a:off x="6624947" y="5366305"/>
            <a:ext cx="1555668" cy="646331"/>
          </a:xfrm>
          <a:prstGeom prst="rect">
            <a:avLst/>
          </a:prstGeom>
          <a:noFill/>
        </p:spPr>
        <p:txBody>
          <a:bodyPr wrap="square" rtlCol="0">
            <a:spAutoFit/>
          </a:bodyPr>
          <a:lstStyle/>
          <a:p>
            <a:r>
              <a:rPr kumimoji="1" lang="ja-JP" altLang="en-US"/>
              <a:t>投影資料は→</a:t>
            </a:r>
            <a:endParaRPr kumimoji="1" lang="en-US" altLang="ja-JP" dirty="0"/>
          </a:p>
          <a:p>
            <a:r>
              <a:rPr lang="ja-JP" altLang="en-US"/>
              <a:t>ココ　　↓</a:t>
            </a:r>
            <a:endParaRPr kumimoji="1" lang="ja-JP" altLang="en-US"/>
          </a:p>
        </p:txBody>
      </p:sp>
    </p:spTree>
    <p:extLst>
      <p:ext uri="{BB962C8B-B14F-4D97-AF65-F5344CB8AC3E}">
        <p14:creationId xmlns:p14="http://schemas.microsoft.com/office/powerpoint/2010/main" val="336360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6B6CAC-FD93-01DA-4562-01725130308A}"/>
              </a:ext>
            </a:extLst>
          </p:cNvPr>
          <p:cNvSpPr>
            <a:spLocks noGrp="1"/>
          </p:cNvSpPr>
          <p:nvPr>
            <p:ph type="title"/>
          </p:nvPr>
        </p:nvSpPr>
        <p:spPr/>
        <p:txBody>
          <a:bodyPr>
            <a:normAutofit/>
          </a:bodyPr>
          <a:lstStyle/>
          <a:p>
            <a:r>
              <a:rPr kumimoji="1" lang="ja-JP" altLang="en-US" sz="4000"/>
              <a:t>個人（</a:t>
            </a:r>
            <a:r>
              <a:rPr kumimoji="1" lang="en-US" altLang="ja-JP" sz="4000" dirty="0"/>
              <a:t>person</a:t>
            </a:r>
            <a:r>
              <a:rPr kumimoji="1" lang="ja-JP" altLang="en-US" sz="4000"/>
              <a:t>）と声（</a:t>
            </a:r>
            <a:r>
              <a:rPr kumimoji="1" lang="en-US" altLang="ja-JP" sz="4000" dirty="0"/>
              <a:t>voice</a:t>
            </a:r>
            <a:r>
              <a:rPr kumimoji="1" lang="ja-JP" altLang="en-US" sz="4000"/>
              <a:t>）の関係の変化</a:t>
            </a:r>
          </a:p>
        </p:txBody>
      </p:sp>
      <p:sp>
        <p:nvSpPr>
          <p:cNvPr id="3" name="コンテンツ プレースホルダー 2">
            <a:extLst>
              <a:ext uri="{FF2B5EF4-FFF2-40B4-BE49-F238E27FC236}">
                <a16:creationId xmlns:a16="http://schemas.microsoft.com/office/drawing/2014/main" id="{9670D7FA-C312-F47B-2C44-48BBFB622583}"/>
              </a:ext>
            </a:extLst>
          </p:cNvPr>
          <p:cNvSpPr>
            <a:spLocks noGrp="1"/>
          </p:cNvSpPr>
          <p:nvPr>
            <p:ph idx="1"/>
          </p:nvPr>
        </p:nvSpPr>
        <p:spPr/>
        <p:txBody>
          <a:bodyPr/>
          <a:lstStyle/>
          <a:p>
            <a:r>
              <a:rPr kumimoji="1" lang="ja-JP" altLang="en-US"/>
              <a:t>難波（</a:t>
            </a:r>
            <a:r>
              <a:rPr kumimoji="1" lang="en-US" altLang="ja-JP" dirty="0"/>
              <a:t>2023</a:t>
            </a:r>
            <a:r>
              <a:rPr kumimoji="1" lang="ja-JP" altLang="en-US"/>
              <a:t>）「男声は男の身体から発せられる声とは限らない」（</a:t>
            </a:r>
            <a:r>
              <a:rPr kumimoji="1" lang="en-US" altLang="ja-JP" dirty="0"/>
              <a:t>142</a:t>
            </a:r>
            <a:r>
              <a:rPr kumimoji="1" lang="ja-JP" altLang="en-US"/>
              <a:t>）</a:t>
            </a:r>
            <a:endParaRPr kumimoji="1" lang="en-US" altLang="ja-JP" dirty="0"/>
          </a:p>
          <a:p>
            <a:pPr marL="0" indent="0">
              <a:buNone/>
            </a:pPr>
            <a:endParaRPr kumimoji="1" lang="en-US" altLang="ja-JP" dirty="0"/>
          </a:p>
          <a:p>
            <a:pPr marL="0" indent="0">
              <a:buNone/>
            </a:pPr>
            <a:r>
              <a:rPr lang="ja-JP" altLang="en-US"/>
              <a:t>🎶女王蜂「売春」（</a:t>
            </a:r>
            <a:r>
              <a:rPr lang="en-US" altLang="ja-JP" dirty="0"/>
              <a:t>2015</a:t>
            </a:r>
            <a:r>
              <a:rPr lang="ja-JP" altLang="en-US"/>
              <a:t>）</a:t>
            </a:r>
            <a:endParaRPr lang="en-US" altLang="ja-JP" dirty="0"/>
          </a:p>
          <a:p>
            <a:pPr marL="0" indent="0">
              <a:buNone/>
            </a:pPr>
            <a:r>
              <a:rPr lang="en-US" altLang="ja-JP" dirty="0">
                <a:hlinkClick r:id="rId2"/>
              </a:rPr>
              <a:t>https://www.youtube.com/watch?v=wDbyc265AMs</a:t>
            </a:r>
            <a:endParaRPr lang="en-US" altLang="ja-JP" dirty="0"/>
          </a:p>
          <a:p>
            <a:pPr marL="0" indent="0">
              <a:buNone/>
            </a:pPr>
            <a:r>
              <a:rPr lang="ja-JP" altLang="en-US"/>
              <a:t>🎶シェール「ビリーブ」（</a:t>
            </a:r>
            <a:r>
              <a:rPr lang="en-US" altLang="ja-JP" dirty="0"/>
              <a:t>1998</a:t>
            </a:r>
            <a:r>
              <a:rPr lang="ja-JP" altLang="en-US"/>
              <a:t>）</a:t>
            </a:r>
            <a:endParaRPr lang="en-US" altLang="ja-JP" dirty="0"/>
          </a:p>
          <a:p>
            <a:pPr marL="0" indent="0">
              <a:buNone/>
            </a:pPr>
            <a:r>
              <a:rPr lang="en-US" altLang="ja-JP" dirty="0">
                <a:hlinkClick r:id="rId3"/>
              </a:rPr>
              <a:t>https://www.youtube.com/watch?v</a:t>
            </a:r>
            <a:r>
              <a:rPr lang="en-US" altLang="ja-JP">
                <a:hlinkClick r:id="rId3"/>
              </a:rPr>
              <a:t>=nZXRV4MezEw</a:t>
            </a:r>
            <a:endParaRPr lang="en-US" altLang="ja-JP"/>
          </a:p>
          <a:p>
            <a:pPr marL="0" indent="0">
              <a:buNone/>
            </a:pPr>
            <a:endParaRPr lang="en-US" altLang="ja-JP" dirty="0"/>
          </a:p>
          <a:p>
            <a:pPr marL="0" indent="0">
              <a:buNone/>
            </a:pPr>
            <a:endParaRPr kumimoji="1" lang="ja-JP" altLang="en-US"/>
          </a:p>
        </p:txBody>
      </p:sp>
    </p:spTree>
    <p:extLst>
      <p:ext uri="{BB962C8B-B14F-4D97-AF65-F5344CB8AC3E}">
        <p14:creationId xmlns:p14="http://schemas.microsoft.com/office/powerpoint/2010/main" val="3936609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801018-EE38-891D-9084-B165F1A1F34D}"/>
              </a:ext>
            </a:extLst>
          </p:cNvPr>
          <p:cNvSpPr>
            <a:spLocks noGrp="1"/>
          </p:cNvSpPr>
          <p:nvPr>
            <p:ph type="title"/>
          </p:nvPr>
        </p:nvSpPr>
        <p:spPr>
          <a:xfrm>
            <a:off x="838200" y="365126"/>
            <a:ext cx="10515600" cy="932334"/>
          </a:xfrm>
        </p:spPr>
        <p:txBody>
          <a:bodyPr>
            <a:normAutofit/>
          </a:bodyPr>
          <a:lstStyle/>
          <a:p>
            <a:r>
              <a:rPr kumimoji="1" lang="ja-JP" altLang="en-US"/>
              <a:t>🎶長谷川白紙「わたしをみて」（</a:t>
            </a:r>
            <a:r>
              <a:rPr kumimoji="1" lang="en-US" altLang="ja-JP" dirty="0"/>
              <a:t>2021</a:t>
            </a:r>
            <a:r>
              <a:rPr kumimoji="1" lang="ja-JP" altLang="en-US"/>
              <a:t>）</a:t>
            </a:r>
          </a:p>
        </p:txBody>
      </p:sp>
      <p:sp>
        <p:nvSpPr>
          <p:cNvPr id="3" name="コンテンツ プレースホルダー 2">
            <a:extLst>
              <a:ext uri="{FF2B5EF4-FFF2-40B4-BE49-F238E27FC236}">
                <a16:creationId xmlns:a16="http://schemas.microsoft.com/office/drawing/2014/main" id="{2F4AE19F-CD93-5A37-421D-D1060CBFE910}"/>
              </a:ext>
            </a:extLst>
          </p:cNvPr>
          <p:cNvSpPr>
            <a:spLocks noGrp="1"/>
          </p:cNvSpPr>
          <p:nvPr>
            <p:ph idx="1"/>
          </p:nvPr>
        </p:nvSpPr>
        <p:spPr/>
        <p:txBody>
          <a:bodyPr/>
          <a:lstStyle/>
          <a:p>
            <a:pPr marL="0" indent="0">
              <a:buNone/>
            </a:pPr>
            <a:r>
              <a:rPr kumimoji="1" lang="ja-JP" altLang="en-US"/>
              <a:t>今ここで俺を見てほしい／お前の目がなくては／何処に居ても詰らない／俺が目を覚ます</a:t>
            </a:r>
            <a:endParaRPr kumimoji="1" lang="en-US" altLang="ja-JP" dirty="0"/>
          </a:p>
          <a:p>
            <a:pPr marL="0" indent="0">
              <a:buNone/>
            </a:pPr>
            <a:r>
              <a:rPr lang="ja-JP" altLang="en-US"/>
              <a:t>毛分け芒から埃から／逃げ出してきてここにいる／須臾に瞑って伝導を睫毛越しに拒んで／甘く軽くも射し込もう</a:t>
            </a:r>
            <a:endParaRPr lang="en-US" altLang="ja-JP" dirty="0"/>
          </a:p>
          <a:p>
            <a:pPr marL="0" indent="0">
              <a:buNone/>
            </a:pPr>
            <a:r>
              <a:rPr kumimoji="1" lang="en-US" altLang="ja-JP" dirty="0"/>
              <a:t>…</a:t>
            </a:r>
          </a:p>
          <a:p>
            <a:pPr marL="0" indent="0">
              <a:buNone/>
            </a:pPr>
            <a:r>
              <a:rPr lang="ja-JP" altLang="en-US"/>
              <a:t>時</a:t>
            </a:r>
            <a:r>
              <a:rPr lang="en-US" altLang="ja-JP" dirty="0"/>
              <a:t>an</a:t>
            </a:r>
            <a:r>
              <a:rPr lang="ja-JP" altLang="en-US"/>
              <a:t>が</a:t>
            </a:r>
            <a:r>
              <a:rPr lang="en-US" altLang="ja-JP" dirty="0"/>
              <a:t>d </a:t>
            </a:r>
            <a:r>
              <a:rPr lang="en-US" altLang="ja-JP" dirty="0" err="1"/>
              <a:t>th</a:t>
            </a:r>
            <a:r>
              <a:rPr lang="en-US" altLang="ja-JP" dirty="0"/>
              <a:t>’</a:t>
            </a:r>
            <a:r>
              <a:rPr lang="ja-JP" altLang="en-US"/>
              <a:t>過</a:t>
            </a:r>
            <a:r>
              <a:rPr lang="en-US" altLang="ja-JP" dirty="0"/>
              <a:t>t’</a:t>
            </a:r>
            <a:r>
              <a:rPr lang="ja-JP" altLang="en-US"/>
              <a:t>ぎ</a:t>
            </a:r>
            <a:r>
              <a:rPr lang="en-US" altLang="ja-JP" dirty="0"/>
              <a:t>p’</a:t>
            </a:r>
            <a:r>
              <a:rPr lang="ja-JP" altLang="en-US"/>
              <a:t>たら、わたしは起草の盗賊／そうだ懐かしい／雪の組成で震えだすようで詰らないな</a:t>
            </a:r>
            <a:endParaRPr kumimoji="1" lang="ja-JP" altLang="en-US"/>
          </a:p>
        </p:txBody>
      </p:sp>
    </p:spTree>
    <p:extLst>
      <p:ext uri="{BB962C8B-B14F-4D97-AF65-F5344CB8AC3E}">
        <p14:creationId xmlns:p14="http://schemas.microsoft.com/office/powerpoint/2010/main" val="2170051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E0A54B-FE46-9B63-5C74-3E71A5CDC07A}"/>
              </a:ext>
            </a:extLst>
          </p:cNvPr>
          <p:cNvSpPr>
            <a:spLocks noGrp="1"/>
          </p:cNvSpPr>
          <p:nvPr>
            <p:ph type="title"/>
          </p:nvPr>
        </p:nvSpPr>
        <p:spPr/>
        <p:txBody>
          <a:bodyPr/>
          <a:lstStyle/>
          <a:p>
            <a:r>
              <a:rPr kumimoji="1" lang="ja-JP" altLang="en-US"/>
              <a:t>中河</a:t>
            </a:r>
            <a:r>
              <a:rPr kumimoji="1" lang="en-US" altLang="ja-JP" dirty="0"/>
              <a:t>—</a:t>
            </a:r>
            <a:r>
              <a:rPr lang="ja-JP" altLang="en-US"/>
              <a:t>ゴフマンの三層構造における</a:t>
            </a:r>
            <a:r>
              <a:rPr lang="en-US" altLang="ja-JP" dirty="0"/>
              <a:t>person</a:t>
            </a:r>
            <a:endParaRPr kumimoji="1" lang="ja-JP" altLang="en-US"/>
          </a:p>
        </p:txBody>
      </p:sp>
      <p:sp>
        <p:nvSpPr>
          <p:cNvPr id="3" name="コンテンツ プレースホルダー 2">
            <a:extLst>
              <a:ext uri="{FF2B5EF4-FFF2-40B4-BE49-F238E27FC236}">
                <a16:creationId xmlns:a16="http://schemas.microsoft.com/office/drawing/2014/main" id="{3977AB5A-22AD-DC31-F5D3-0DFB6C75AEE2}"/>
              </a:ext>
            </a:extLst>
          </p:cNvPr>
          <p:cNvSpPr>
            <a:spLocks noGrp="1"/>
          </p:cNvSpPr>
          <p:nvPr>
            <p:ph idx="1"/>
          </p:nvPr>
        </p:nvSpPr>
        <p:spPr/>
        <p:txBody>
          <a:bodyPr/>
          <a:lstStyle/>
          <a:p>
            <a:r>
              <a:rPr lang="ja-JP" altLang="en-US"/>
              <a:t>個人（</a:t>
            </a:r>
            <a:r>
              <a:rPr lang="en-US" altLang="ja-JP" dirty="0"/>
              <a:t>person</a:t>
            </a:r>
            <a:r>
              <a:rPr lang="ja-JP" altLang="en-US"/>
              <a:t>）</a:t>
            </a:r>
            <a:r>
              <a:rPr lang="en-US" altLang="ja-JP" dirty="0"/>
              <a:t>—</a:t>
            </a:r>
            <a:r>
              <a:rPr lang="ja-JP" altLang="en-US"/>
              <a:t>演者（</a:t>
            </a:r>
            <a:r>
              <a:rPr lang="en-US" altLang="ja-JP" dirty="0"/>
              <a:t>performer</a:t>
            </a:r>
            <a:r>
              <a:rPr lang="ja-JP" altLang="en-US"/>
              <a:t>）</a:t>
            </a:r>
            <a:r>
              <a:rPr lang="en-US" altLang="ja-JP" dirty="0"/>
              <a:t>—</a:t>
            </a:r>
            <a:r>
              <a:rPr lang="ja-JP" altLang="en-US"/>
              <a:t>登場人物（</a:t>
            </a:r>
            <a:r>
              <a:rPr lang="en-US" altLang="ja-JP" dirty="0"/>
              <a:t>character</a:t>
            </a:r>
            <a:r>
              <a:rPr lang="ja-JP" altLang="en-US"/>
              <a:t>）</a:t>
            </a:r>
            <a:endParaRPr lang="en-US" altLang="ja-JP" dirty="0"/>
          </a:p>
          <a:p>
            <a:r>
              <a:rPr lang="en-US" altLang="ja-JP" dirty="0"/>
              <a:t>person≒</a:t>
            </a:r>
            <a:r>
              <a:rPr lang="ja-JP" altLang="en-US"/>
              <a:t>身体「共同制作の産物である何かを一時的に引っかけておく掛け釘を提供するにすぎない」（ゴフマン：</a:t>
            </a:r>
            <a:r>
              <a:rPr lang="en-US" altLang="ja-JP" dirty="0"/>
              <a:t>2023</a:t>
            </a:r>
            <a:r>
              <a:rPr lang="ja-JP" altLang="en-US"/>
              <a:t>、</a:t>
            </a:r>
            <a:r>
              <a:rPr lang="en-US" altLang="ja-JP" dirty="0"/>
              <a:t>394</a:t>
            </a:r>
            <a:r>
              <a:rPr lang="ja-JP" altLang="en-US"/>
              <a:t>）（金子萌衣による指摘）</a:t>
            </a:r>
            <a:endParaRPr lang="en-US" altLang="ja-JP" dirty="0"/>
          </a:p>
          <a:p>
            <a:r>
              <a:rPr lang="ja-JP" altLang="en-US"/>
              <a:t>視覚的に身体が</a:t>
            </a:r>
            <a:r>
              <a:rPr lang="en-US" altLang="ja-JP" dirty="0"/>
              <a:t>person</a:t>
            </a:r>
            <a:r>
              <a:rPr lang="ja-JP" altLang="en-US"/>
              <a:t>を示す演劇に対して、ポピュラー音楽の場合「声」がジェンダーを指示する。女王蜂をレコードで聴く人はそれを</a:t>
            </a:r>
            <a:r>
              <a:rPr lang="en-US" altLang="ja-JP" dirty="0"/>
              <a:t>CGP</a:t>
            </a:r>
            <a:r>
              <a:rPr lang="ja-JP" altLang="en-US"/>
              <a:t>として聞かない（かもしれない）</a:t>
            </a:r>
            <a:endParaRPr lang="en-US" altLang="ja-JP" dirty="0"/>
          </a:p>
          <a:p>
            <a:r>
              <a:rPr lang="ja-JP" altLang="en-US"/>
              <a:t>長谷川白紙はジュディス・バトラーからの影響を公言し、ジェンダー二元論を意識的に壊乱させるような「声」で歌う（難波</a:t>
            </a:r>
            <a:r>
              <a:rPr lang="en-US" altLang="ja-JP" dirty="0"/>
              <a:t>2023</a:t>
            </a:r>
            <a:r>
              <a:rPr lang="ja-JP" altLang="en-US"/>
              <a:t>はこれを「多受肉化」という概念で論じている）</a:t>
            </a:r>
            <a:endParaRPr lang="en-US" altLang="ja-JP" dirty="0"/>
          </a:p>
        </p:txBody>
      </p:sp>
    </p:spTree>
    <p:extLst>
      <p:ext uri="{BB962C8B-B14F-4D97-AF65-F5344CB8AC3E}">
        <p14:creationId xmlns:p14="http://schemas.microsoft.com/office/powerpoint/2010/main" val="3861606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5E92AD-8AB7-A848-6EB7-1CF7890E4BC7}"/>
              </a:ext>
            </a:extLst>
          </p:cNvPr>
          <p:cNvSpPr>
            <a:spLocks noGrp="1"/>
          </p:cNvSpPr>
          <p:nvPr>
            <p:ph type="title"/>
          </p:nvPr>
        </p:nvSpPr>
        <p:spPr>
          <a:xfrm>
            <a:off x="838200" y="365126"/>
            <a:ext cx="10515600" cy="1037472"/>
          </a:xfrm>
        </p:spPr>
        <p:txBody>
          <a:bodyPr/>
          <a:lstStyle/>
          <a:p>
            <a:r>
              <a:rPr kumimoji="1" lang="ja-JP" altLang="en-US"/>
              <a:t>別モデルの模索（難波優輝の提案）</a:t>
            </a:r>
          </a:p>
        </p:txBody>
      </p:sp>
      <p:grpSp>
        <p:nvGrpSpPr>
          <p:cNvPr id="16" name="グループ化 15">
            <a:extLst>
              <a:ext uri="{FF2B5EF4-FFF2-40B4-BE49-F238E27FC236}">
                <a16:creationId xmlns:a16="http://schemas.microsoft.com/office/drawing/2014/main" id="{77999E92-872D-770D-9372-8C34755F375C}"/>
              </a:ext>
            </a:extLst>
          </p:cNvPr>
          <p:cNvGrpSpPr/>
          <p:nvPr/>
        </p:nvGrpSpPr>
        <p:grpSpPr>
          <a:xfrm>
            <a:off x="1057757" y="1690688"/>
            <a:ext cx="2960177" cy="4732673"/>
            <a:chOff x="1057757" y="1690688"/>
            <a:chExt cx="2960177" cy="4732673"/>
          </a:xfrm>
        </p:grpSpPr>
        <p:sp>
          <p:nvSpPr>
            <p:cNvPr id="4" name="円/楕円 3">
              <a:extLst>
                <a:ext uri="{FF2B5EF4-FFF2-40B4-BE49-F238E27FC236}">
                  <a16:creationId xmlns:a16="http://schemas.microsoft.com/office/drawing/2014/main" id="{86EED5AB-15B6-E726-D982-464ABC60413A}"/>
                </a:ext>
              </a:extLst>
            </p:cNvPr>
            <p:cNvSpPr/>
            <p:nvPr/>
          </p:nvSpPr>
          <p:spPr>
            <a:xfrm>
              <a:off x="1782304" y="1690688"/>
              <a:ext cx="1511084" cy="146459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a:extLst>
                <a:ext uri="{FF2B5EF4-FFF2-40B4-BE49-F238E27FC236}">
                  <a16:creationId xmlns:a16="http://schemas.microsoft.com/office/drawing/2014/main" id="{4EC56428-469E-2C4A-5620-8367FCEFA472}"/>
                </a:ext>
              </a:extLst>
            </p:cNvPr>
            <p:cNvSpPr/>
            <p:nvPr/>
          </p:nvSpPr>
          <p:spPr>
            <a:xfrm>
              <a:off x="1057757" y="3633209"/>
              <a:ext cx="2960177" cy="279015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a:extLst>
                <a:ext uri="{FF2B5EF4-FFF2-40B4-BE49-F238E27FC236}">
                  <a16:creationId xmlns:a16="http://schemas.microsoft.com/office/drawing/2014/main" id="{D62F7E20-F39A-0F1E-6900-FE69D2890C24}"/>
                </a:ext>
              </a:extLst>
            </p:cNvPr>
            <p:cNvCxnSpPr>
              <a:cxnSpLocks/>
              <a:stCxn id="6" idx="0"/>
              <a:endCxn id="4" idx="4"/>
            </p:cNvCxnSpPr>
            <p:nvPr/>
          </p:nvCxnSpPr>
          <p:spPr>
            <a:xfrm flipV="1">
              <a:off x="2537846" y="3155278"/>
              <a:ext cx="0" cy="4779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0153DCBD-FA32-A7A3-56EB-9E28BDF130DE}"/>
                </a:ext>
              </a:extLst>
            </p:cNvPr>
            <p:cNvSpPr txBox="1"/>
            <p:nvPr/>
          </p:nvSpPr>
          <p:spPr>
            <a:xfrm>
              <a:off x="2665706" y="3244334"/>
              <a:ext cx="1255363" cy="369332"/>
            </a:xfrm>
            <a:prstGeom prst="rect">
              <a:avLst/>
            </a:prstGeom>
            <a:noFill/>
          </p:spPr>
          <p:txBody>
            <a:bodyPr wrap="square" rtlCol="0">
              <a:spAutoFit/>
            </a:bodyPr>
            <a:lstStyle/>
            <a:p>
              <a:r>
                <a:rPr kumimoji="1" lang="ja-JP" altLang="en-US"/>
                <a:t>指し示す</a:t>
              </a:r>
            </a:p>
          </p:txBody>
        </p:sp>
        <p:sp>
          <p:nvSpPr>
            <p:cNvPr id="10" name="テキスト ボックス 9">
              <a:extLst>
                <a:ext uri="{FF2B5EF4-FFF2-40B4-BE49-F238E27FC236}">
                  <a16:creationId xmlns:a16="http://schemas.microsoft.com/office/drawing/2014/main" id="{23D5BC33-677A-D2C6-BE1F-68CE12CB761F}"/>
                </a:ext>
              </a:extLst>
            </p:cNvPr>
            <p:cNvSpPr txBox="1"/>
            <p:nvPr/>
          </p:nvSpPr>
          <p:spPr>
            <a:xfrm>
              <a:off x="1976031" y="2238317"/>
              <a:ext cx="1123627" cy="369332"/>
            </a:xfrm>
            <a:prstGeom prst="rect">
              <a:avLst/>
            </a:prstGeom>
            <a:noFill/>
          </p:spPr>
          <p:txBody>
            <a:bodyPr wrap="square" rtlCol="0">
              <a:spAutoFit/>
            </a:bodyPr>
            <a:lstStyle/>
            <a:p>
              <a:r>
                <a:rPr kumimoji="1" lang="ja-JP" altLang="en-US"/>
                <a:t>パーソン</a:t>
              </a:r>
            </a:p>
          </p:txBody>
        </p:sp>
        <p:sp>
          <p:nvSpPr>
            <p:cNvPr id="11" name="テキスト ボックス 10">
              <a:extLst>
                <a:ext uri="{FF2B5EF4-FFF2-40B4-BE49-F238E27FC236}">
                  <a16:creationId xmlns:a16="http://schemas.microsoft.com/office/drawing/2014/main" id="{4A74575F-7816-FE99-989E-0747563EDE5F}"/>
                </a:ext>
              </a:extLst>
            </p:cNvPr>
            <p:cNvSpPr txBox="1"/>
            <p:nvPr/>
          </p:nvSpPr>
          <p:spPr>
            <a:xfrm>
              <a:off x="1782304" y="4219231"/>
              <a:ext cx="1131377" cy="523220"/>
            </a:xfrm>
            <a:prstGeom prst="rect">
              <a:avLst/>
            </a:prstGeom>
            <a:noFill/>
          </p:spPr>
          <p:txBody>
            <a:bodyPr wrap="square" rtlCol="0">
              <a:spAutoFit/>
            </a:bodyPr>
            <a:lstStyle/>
            <a:p>
              <a:pPr algn="ctr"/>
              <a:r>
                <a:rPr kumimoji="1" lang="ja-JP" altLang="en-US" sz="1400"/>
                <a:t>パーソンのペルソナ</a:t>
              </a:r>
            </a:p>
          </p:txBody>
        </p:sp>
        <p:sp>
          <p:nvSpPr>
            <p:cNvPr id="15" name="テキスト ボックス 14">
              <a:extLst>
                <a:ext uri="{FF2B5EF4-FFF2-40B4-BE49-F238E27FC236}">
                  <a16:creationId xmlns:a16="http://schemas.microsoft.com/office/drawing/2014/main" id="{CDC990B5-8348-812E-DC9B-68B877A66DEC}"/>
                </a:ext>
              </a:extLst>
            </p:cNvPr>
            <p:cNvSpPr txBox="1"/>
            <p:nvPr/>
          </p:nvSpPr>
          <p:spPr>
            <a:xfrm>
              <a:off x="1387098" y="5097799"/>
              <a:ext cx="1906287" cy="276999"/>
            </a:xfrm>
            <a:prstGeom prst="rect">
              <a:avLst/>
            </a:prstGeom>
            <a:noFill/>
          </p:spPr>
          <p:txBody>
            <a:bodyPr wrap="square" rtlCol="0">
              <a:spAutoFit/>
            </a:bodyPr>
            <a:lstStyle/>
            <a:p>
              <a:r>
                <a:rPr kumimoji="1" lang="ja-JP" altLang="en-US" sz="1200"/>
                <a:t>声・身体・顔・テキスト</a:t>
              </a:r>
            </a:p>
          </p:txBody>
        </p:sp>
      </p:grpSp>
      <p:sp>
        <p:nvSpPr>
          <p:cNvPr id="18" name="円/楕円 17">
            <a:extLst>
              <a:ext uri="{FF2B5EF4-FFF2-40B4-BE49-F238E27FC236}">
                <a16:creationId xmlns:a16="http://schemas.microsoft.com/office/drawing/2014/main" id="{084CB782-5834-1B8D-A624-C63561040F44}"/>
              </a:ext>
            </a:extLst>
          </p:cNvPr>
          <p:cNvSpPr/>
          <p:nvPr/>
        </p:nvSpPr>
        <p:spPr>
          <a:xfrm>
            <a:off x="4206498" y="1690688"/>
            <a:ext cx="1511084" cy="146459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a:extLst>
              <a:ext uri="{FF2B5EF4-FFF2-40B4-BE49-F238E27FC236}">
                <a16:creationId xmlns:a16="http://schemas.microsoft.com/office/drawing/2014/main" id="{7429C3E6-5C8A-BFE3-00C1-0C70CE03F0E8}"/>
              </a:ext>
            </a:extLst>
          </p:cNvPr>
          <p:cNvSpPr/>
          <p:nvPr/>
        </p:nvSpPr>
        <p:spPr>
          <a:xfrm>
            <a:off x="3481951" y="3633209"/>
            <a:ext cx="2960177" cy="279015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矢印コネクタ 19">
            <a:extLst>
              <a:ext uri="{FF2B5EF4-FFF2-40B4-BE49-F238E27FC236}">
                <a16:creationId xmlns:a16="http://schemas.microsoft.com/office/drawing/2014/main" id="{2337D278-2522-12DA-2AF4-76B303A32EBF}"/>
              </a:ext>
            </a:extLst>
          </p:cNvPr>
          <p:cNvCxnSpPr>
            <a:cxnSpLocks/>
            <a:stCxn id="19" idx="0"/>
            <a:endCxn id="18" idx="4"/>
          </p:cNvCxnSpPr>
          <p:nvPr/>
        </p:nvCxnSpPr>
        <p:spPr>
          <a:xfrm flipV="1">
            <a:off x="4962040" y="3155278"/>
            <a:ext cx="0" cy="4779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3816BF79-A658-2218-FD7F-7F45A480510C}"/>
              </a:ext>
            </a:extLst>
          </p:cNvPr>
          <p:cNvSpPr txBox="1"/>
          <p:nvPr/>
        </p:nvSpPr>
        <p:spPr>
          <a:xfrm>
            <a:off x="5089900" y="3244334"/>
            <a:ext cx="1255363" cy="369332"/>
          </a:xfrm>
          <a:prstGeom prst="rect">
            <a:avLst/>
          </a:prstGeom>
          <a:noFill/>
        </p:spPr>
        <p:txBody>
          <a:bodyPr wrap="square" rtlCol="0">
            <a:spAutoFit/>
          </a:bodyPr>
          <a:lstStyle/>
          <a:p>
            <a:r>
              <a:rPr kumimoji="1" lang="ja-JP" altLang="en-US"/>
              <a:t>指し示す</a:t>
            </a:r>
          </a:p>
        </p:txBody>
      </p:sp>
      <p:sp>
        <p:nvSpPr>
          <p:cNvPr id="22" name="テキスト ボックス 21">
            <a:extLst>
              <a:ext uri="{FF2B5EF4-FFF2-40B4-BE49-F238E27FC236}">
                <a16:creationId xmlns:a16="http://schemas.microsoft.com/office/drawing/2014/main" id="{7B901657-A10E-FE59-0E82-2DF78045EC40}"/>
              </a:ext>
            </a:extLst>
          </p:cNvPr>
          <p:cNvSpPr txBox="1"/>
          <p:nvPr/>
        </p:nvSpPr>
        <p:spPr>
          <a:xfrm>
            <a:off x="4337581" y="2253706"/>
            <a:ext cx="1217911" cy="338554"/>
          </a:xfrm>
          <a:prstGeom prst="rect">
            <a:avLst/>
          </a:prstGeom>
          <a:noFill/>
        </p:spPr>
        <p:txBody>
          <a:bodyPr wrap="square" rtlCol="0">
            <a:spAutoFit/>
          </a:bodyPr>
          <a:lstStyle/>
          <a:p>
            <a:r>
              <a:rPr lang="ja-JP" altLang="en-US" sz="1600"/>
              <a:t>キャラクタ</a:t>
            </a:r>
            <a:endParaRPr kumimoji="1" lang="ja-JP" altLang="en-US" sz="1600"/>
          </a:p>
        </p:txBody>
      </p:sp>
      <p:sp>
        <p:nvSpPr>
          <p:cNvPr id="23" name="テキスト ボックス 22">
            <a:extLst>
              <a:ext uri="{FF2B5EF4-FFF2-40B4-BE49-F238E27FC236}">
                <a16:creationId xmlns:a16="http://schemas.microsoft.com/office/drawing/2014/main" id="{B5ED16C0-8473-6E2E-07CB-F5FC41105C65}"/>
              </a:ext>
            </a:extLst>
          </p:cNvPr>
          <p:cNvSpPr txBox="1"/>
          <p:nvPr/>
        </p:nvSpPr>
        <p:spPr>
          <a:xfrm>
            <a:off x="4400225" y="4185704"/>
            <a:ext cx="1131377" cy="523220"/>
          </a:xfrm>
          <a:prstGeom prst="rect">
            <a:avLst/>
          </a:prstGeom>
          <a:noFill/>
        </p:spPr>
        <p:txBody>
          <a:bodyPr wrap="square" rtlCol="0">
            <a:spAutoFit/>
          </a:bodyPr>
          <a:lstStyle/>
          <a:p>
            <a:pPr algn="ctr"/>
            <a:r>
              <a:rPr kumimoji="1" lang="ja-JP" altLang="en-US" sz="1400"/>
              <a:t>キャラクタのペルソナ</a:t>
            </a:r>
          </a:p>
        </p:txBody>
      </p:sp>
      <p:sp>
        <p:nvSpPr>
          <p:cNvPr id="24" name="テキスト ボックス 23">
            <a:extLst>
              <a:ext uri="{FF2B5EF4-FFF2-40B4-BE49-F238E27FC236}">
                <a16:creationId xmlns:a16="http://schemas.microsoft.com/office/drawing/2014/main" id="{3DDA54E9-0780-65C7-07C9-C20E36A4A851}"/>
              </a:ext>
            </a:extLst>
          </p:cNvPr>
          <p:cNvSpPr txBox="1"/>
          <p:nvPr/>
        </p:nvSpPr>
        <p:spPr>
          <a:xfrm>
            <a:off x="4276887" y="5122919"/>
            <a:ext cx="1906287" cy="276999"/>
          </a:xfrm>
          <a:prstGeom prst="rect">
            <a:avLst/>
          </a:prstGeom>
          <a:noFill/>
        </p:spPr>
        <p:txBody>
          <a:bodyPr wrap="square" rtlCol="0">
            <a:spAutoFit/>
          </a:bodyPr>
          <a:lstStyle/>
          <a:p>
            <a:r>
              <a:rPr kumimoji="1" lang="ja-JP" altLang="en-US" sz="1200"/>
              <a:t>声・身体・顔・テキスト</a:t>
            </a:r>
          </a:p>
        </p:txBody>
      </p:sp>
      <p:sp>
        <p:nvSpPr>
          <p:cNvPr id="25" name="テキスト ボックス 24">
            <a:extLst>
              <a:ext uri="{FF2B5EF4-FFF2-40B4-BE49-F238E27FC236}">
                <a16:creationId xmlns:a16="http://schemas.microsoft.com/office/drawing/2014/main" id="{5C21B733-5BB0-EBDF-BABE-946E072EBA0C}"/>
              </a:ext>
            </a:extLst>
          </p:cNvPr>
          <p:cNvSpPr txBox="1"/>
          <p:nvPr/>
        </p:nvSpPr>
        <p:spPr>
          <a:xfrm>
            <a:off x="7079497" y="4557785"/>
            <a:ext cx="2456482" cy="369332"/>
          </a:xfrm>
          <a:prstGeom prst="rect">
            <a:avLst/>
          </a:prstGeom>
          <a:noFill/>
        </p:spPr>
        <p:txBody>
          <a:bodyPr wrap="square" rtlCol="0">
            <a:spAutoFit/>
          </a:bodyPr>
          <a:lstStyle/>
          <a:p>
            <a:r>
              <a:rPr kumimoji="1" lang="ja-JP" altLang="en-US"/>
              <a:t>歌い手のペルソナ</a:t>
            </a:r>
          </a:p>
        </p:txBody>
      </p:sp>
      <p:sp>
        <p:nvSpPr>
          <p:cNvPr id="26" name="テキスト ボックス 25">
            <a:extLst>
              <a:ext uri="{FF2B5EF4-FFF2-40B4-BE49-F238E27FC236}">
                <a16:creationId xmlns:a16="http://schemas.microsoft.com/office/drawing/2014/main" id="{EF63AEF1-0508-45FC-28D2-4A9574FDBE3C}"/>
              </a:ext>
            </a:extLst>
          </p:cNvPr>
          <p:cNvSpPr txBox="1"/>
          <p:nvPr/>
        </p:nvSpPr>
        <p:spPr>
          <a:xfrm>
            <a:off x="6557076" y="5082410"/>
            <a:ext cx="3501324" cy="584775"/>
          </a:xfrm>
          <a:prstGeom prst="rect">
            <a:avLst/>
          </a:prstGeom>
          <a:noFill/>
        </p:spPr>
        <p:txBody>
          <a:bodyPr wrap="square" rtlCol="0">
            <a:spAutoFit/>
          </a:bodyPr>
          <a:lstStyle/>
          <a:p>
            <a:r>
              <a:rPr kumimoji="1" lang="ja-JP" altLang="en-US" sz="1600"/>
              <a:t>パーソンとキャラクタの二つのペルソナの響き合わさりとしての歌い手</a:t>
            </a:r>
          </a:p>
        </p:txBody>
      </p:sp>
      <p:sp>
        <p:nvSpPr>
          <p:cNvPr id="27" name="テキスト ボックス 26">
            <a:extLst>
              <a:ext uri="{FF2B5EF4-FFF2-40B4-BE49-F238E27FC236}">
                <a16:creationId xmlns:a16="http://schemas.microsoft.com/office/drawing/2014/main" id="{D0100C6B-503C-25D7-1FB0-F7BBCF57F13A}"/>
              </a:ext>
            </a:extLst>
          </p:cNvPr>
          <p:cNvSpPr txBox="1"/>
          <p:nvPr/>
        </p:nvSpPr>
        <p:spPr>
          <a:xfrm>
            <a:off x="8756542" y="5683978"/>
            <a:ext cx="2084522" cy="276999"/>
          </a:xfrm>
          <a:prstGeom prst="rect">
            <a:avLst/>
          </a:prstGeom>
          <a:noFill/>
        </p:spPr>
        <p:txBody>
          <a:bodyPr wrap="square" rtlCol="0">
            <a:spAutoFit/>
          </a:bodyPr>
          <a:lstStyle/>
          <a:p>
            <a:r>
              <a:rPr kumimoji="1" lang="en-US" altLang="ja-JP" sz="1200" dirty="0"/>
              <a:t>(</a:t>
            </a:r>
            <a:r>
              <a:rPr kumimoji="1" lang="ja-JP" altLang="en-US" sz="1200"/>
              <a:t>難波</a:t>
            </a:r>
            <a:r>
              <a:rPr kumimoji="1" lang="en-US" altLang="ja-JP" sz="1200" dirty="0"/>
              <a:t>2023</a:t>
            </a:r>
            <a:r>
              <a:rPr kumimoji="1" lang="ja-JP" altLang="en-US" sz="1200"/>
              <a:t>：</a:t>
            </a:r>
            <a:r>
              <a:rPr kumimoji="1" lang="en-US" altLang="ja-JP" sz="1200" dirty="0"/>
              <a:t>145</a:t>
            </a:r>
            <a:r>
              <a:rPr kumimoji="1" lang="ja-JP" altLang="en-US" sz="1200"/>
              <a:t>）</a:t>
            </a:r>
          </a:p>
        </p:txBody>
      </p:sp>
    </p:spTree>
    <p:extLst>
      <p:ext uri="{BB962C8B-B14F-4D97-AF65-F5344CB8AC3E}">
        <p14:creationId xmlns:p14="http://schemas.microsoft.com/office/powerpoint/2010/main" val="209459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56EBCF-9415-CC51-9431-E1456F7361AE}"/>
              </a:ext>
            </a:extLst>
          </p:cNvPr>
          <p:cNvSpPr>
            <a:spLocks noGrp="1"/>
          </p:cNvSpPr>
          <p:nvPr>
            <p:ph type="title"/>
          </p:nvPr>
        </p:nvSpPr>
        <p:spPr>
          <a:xfrm>
            <a:off x="838200" y="365126"/>
            <a:ext cx="10515600" cy="998726"/>
          </a:xfrm>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71E7A901-36D3-B35B-19E2-7830CE3DED60}"/>
              </a:ext>
            </a:extLst>
          </p:cNvPr>
          <p:cNvSpPr>
            <a:spLocks noGrp="1"/>
          </p:cNvSpPr>
          <p:nvPr>
            <p:ph idx="1"/>
          </p:nvPr>
        </p:nvSpPr>
        <p:spPr/>
        <p:txBody>
          <a:bodyPr>
            <a:normAutofit lnSpcReduction="10000"/>
          </a:bodyPr>
          <a:lstStyle/>
          <a:p>
            <a:pPr marL="0" indent="0">
              <a:buNone/>
            </a:pPr>
            <a:r>
              <a:rPr lang="ja-JP" altLang="en-US" sz="2200"/>
              <a:t>中河論文は</a:t>
            </a:r>
            <a:r>
              <a:rPr lang="en-US" altLang="ja-JP" sz="2200" dirty="0"/>
              <a:t>CGP</a:t>
            </a:r>
            <a:r>
              <a:rPr lang="ja-JP" altLang="en-US" sz="2200"/>
              <a:t>の構図を定式化したことで、そこからずれる歌唱実践を理論的に把握することを可能にした。</a:t>
            </a:r>
            <a:endParaRPr lang="en-US" altLang="ja-JP" sz="2200" dirty="0"/>
          </a:p>
          <a:p>
            <a:pPr marL="0" indent="0">
              <a:buNone/>
            </a:pPr>
            <a:endParaRPr lang="en-US" altLang="ja-JP" sz="2200" dirty="0"/>
          </a:p>
          <a:p>
            <a:pPr marL="0" indent="0">
              <a:buNone/>
            </a:pPr>
            <a:r>
              <a:rPr kumimoji="1" lang="ja-JP" altLang="en-US" sz="2200"/>
              <a:t>ジェンダー意識の変化はかつて</a:t>
            </a:r>
            <a:r>
              <a:rPr kumimoji="1" lang="en-US" altLang="ja-JP" sz="2200" dirty="0"/>
              <a:t>CGP</a:t>
            </a:r>
            <a:r>
              <a:rPr lang="ja-JP" altLang="en-US" sz="2200"/>
              <a:t>として聞かれた歌唱に別の解釈を持ち込む可能性をもち</a:t>
            </a:r>
            <a:r>
              <a:rPr kumimoji="1" lang="ja-JP" altLang="en-US" sz="2200"/>
              <a:t>、歌と主体を切り離したものとして眺める視点の浮上は、</a:t>
            </a:r>
            <a:r>
              <a:rPr kumimoji="1" lang="en-US" altLang="ja-JP" sz="2200" dirty="0"/>
              <a:t>CGP</a:t>
            </a:r>
            <a:r>
              <a:rPr kumimoji="1" lang="ja-JP" altLang="en-US" sz="2200"/>
              <a:t>がもつ効果をいくぶんか減少させる可能性をもつ。</a:t>
            </a:r>
            <a:endParaRPr kumimoji="1" lang="en-US" altLang="ja-JP" sz="2200" dirty="0"/>
          </a:p>
          <a:p>
            <a:pPr marL="0" indent="0">
              <a:buNone/>
            </a:pPr>
            <a:endParaRPr lang="en-US" altLang="ja-JP" sz="2200" dirty="0"/>
          </a:p>
          <a:p>
            <a:pPr marL="0" indent="0">
              <a:buNone/>
            </a:pPr>
            <a:r>
              <a:rPr lang="ja-JP" altLang="en-US" sz="2200"/>
              <a:t>男性（女性）身体による女声（男声）歌唱や、</a:t>
            </a:r>
            <a:r>
              <a:rPr kumimoji="1" lang="ja-JP" altLang="en-US" sz="2200"/>
              <a:t>二元論的ジェンダーに当てはまらない声の実践は、中河</a:t>
            </a:r>
            <a:r>
              <a:rPr kumimoji="1" lang="en-US" altLang="ja-JP" sz="2200" dirty="0"/>
              <a:t>—</a:t>
            </a:r>
            <a:r>
              <a:rPr kumimoji="1" lang="ja-JP" altLang="en-US" sz="2200"/>
              <a:t>ゴフマンが念頭におく身体</a:t>
            </a:r>
            <a:r>
              <a:rPr kumimoji="1" lang="en-US" altLang="ja-JP" sz="2200" dirty="0"/>
              <a:t>=person</a:t>
            </a:r>
            <a:r>
              <a:rPr kumimoji="1" lang="ja-JP" altLang="en-US" sz="2200"/>
              <a:t>ではなく声＝</a:t>
            </a:r>
            <a:r>
              <a:rPr kumimoji="1" lang="en-US" altLang="ja-JP" sz="2200" dirty="0"/>
              <a:t>person</a:t>
            </a:r>
            <a:r>
              <a:rPr kumimoji="1" lang="ja-JP" altLang="en-US" sz="2200"/>
              <a:t>の枠組みで考える必要がある。</a:t>
            </a:r>
            <a:endParaRPr kumimoji="1" lang="en-US" altLang="ja-JP" sz="2200" dirty="0"/>
          </a:p>
          <a:p>
            <a:pPr marL="0" indent="0">
              <a:buNone/>
            </a:pPr>
            <a:endParaRPr lang="en-US" altLang="ja-JP" sz="2200" dirty="0"/>
          </a:p>
          <a:p>
            <a:pPr marL="0" indent="0">
              <a:buNone/>
            </a:pPr>
            <a:r>
              <a:rPr kumimoji="1" lang="ja-JP" altLang="en-US" sz="2200"/>
              <a:t>虚構キャラクターによる歌唱や単数</a:t>
            </a:r>
            <a:r>
              <a:rPr kumimoji="1" lang="en-US" altLang="ja-JP" sz="2200" dirty="0"/>
              <a:t>—</a:t>
            </a:r>
            <a:r>
              <a:rPr kumimoji="1" lang="ja-JP" altLang="en-US" sz="2200"/>
              <a:t>複数クロスを視野に入れた</a:t>
            </a:r>
            <a:r>
              <a:rPr lang="en-US" altLang="ja-JP" sz="2200" dirty="0"/>
              <a:t>CGP</a:t>
            </a:r>
            <a:r>
              <a:rPr lang="ja-JP" altLang="en-US" sz="2200"/>
              <a:t>モデル（歌唱行為における主体モデル）の模索の必要性</a:t>
            </a:r>
            <a:endParaRPr kumimoji="1" lang="en-US" altLang="ja-JP" sz="2200" dirty="0"/>
          </a:p>
          <a:p>
            <a:pPr marL="0" indent="0">
              <a:buNone/>
            </a:pPr>
            <a:endParaRPr kumimoji="1" lang="ja-JP" altLang="en-US"/>
          </a:p>
        </p:txBody>
      </p:sp>
    </p:spTree>
    <p:extLst>
      <p:ext uri="{BB962C8B-B14F-4D97-AF65-F5344CB8AC3E}">
        <p14:creationId xmlns:p14="http://schemas.microsoft.com/office/powerpoint/2010/main" val="248188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B0ECD-D2D9-72C2-396B-4133A7445D5E}"/>
              </a:ext>
            </a:extLst>
          </p:cNvPr>
          <p:cNvSpPr>
            <a:spLocks noGrp="1"/>
          </p:cNvSpPr>
          <p:nvPr>
            <p:ph type="title"/>
          </p:nvPr>
        </p:nvSpPr>
        <p:spPr/>
        <p:txBody>
          <a:bodyPr/>
          <a:lstStyle/>
          <a:p>
            <a:r>
              <a:rPr kumimoji="1" lang="ja-JP" altLang="en-US"/>
              <a:t>参考文献</a:t>
            </a:r>
          </a:p>
        </p:txBody>
      </p:sp>
      <p:sp>
        <p:nvSpPr>
          <p:cNvPr id="3" name="コンテンツ プレースホルダー 2">
            <a:extLst>
              <a:ext uri="{FF2B5EF4-FFF2-40B4-BE49-F238E27FC236}">
                <a16:creationId xmlns:a16="http://schemas.microsoft.com/office/drawing/2014/main" id="{D17836DC-03F8-9D2A-E73D-B6E9EC5EED51}"/>
              </a:ext>
            </a:extLst>
          </p:cNvPr>
          <p:cNvSpPr>
            <a:spLocks noGrp="1"/>
          </p:cNvSpPr>
          <p:nvPr>
            <p:ph idx="1"/>
          </p:nvPr>
        </p:nvSpPr>
        <p:spPr/>
        <p:txBody>
          <a:bodyPr/>
          <a:lstStyle/>
          <a:p>
            <a:r>
              <a:rPr kumimoji="1" lang="ja-JP" altLang="en-US"/>
              <a:t>難波優輝（</a:t>
            </a:r>
            <a:r>
              <a:rPr kumimoji="1" lang="en-US" altLang="ja-JP" dirty="0"/>
              <a:t>2023</a:t>
            </a:r>
            <a:r>
              <a:rPr kumimoji="1" lang="ja-JP" altLang="en-US"/>
              <a:t>）「長谷川白紙と多受肉するペルソナたち」、</a:t>
            </a:r>
            <a:r>
              <a:rPr kumimoji="1" lang="en-US" altLang="ja-JP" dirty="0"/>
              <a:t>『</a:t>
            </a:r>
            <a:r>
              <a:rPr kumimoji="1" lang="ja-JP" altLang="en-US"/>
              <a:t>ユリイカ</a:t>
            </a:r>
            <a:r>
              <a:rPr kumimoji="1" lang="en-US" altLang="ja-JP" dirty="0"/>
              <a:t>』2023</a:t>
            </a:r>
            <a:r>
              <a:rPr kumimoji="1" lang="ja-JP" altLang="en-US"/>
              <a:t>年</a:t>
            </a:r>
            <a:r>
              <a:rPr kumimoji="1" lang="en-US" altLang="ja-JP" dirty="0"/>
              <a:t>12</a:t>
            </a:r>
            <a:r>
              <a:rPr kumimoji="1" lang="ja-JP" altLang="en-US"/>
              <a:t>月号（特集：長谷川白紙）、</a:t>
            </a:r>
            <a:r>
              <a:rPr kumimoji="1" lang="en-US" altLang="ja-JP" dirty="0"/>
              <a:t>pp.140-151</a:t>
            </a:r>
          </a:p>
          <a:p>
            <a:r>
              <a:rPr lang="ja-JP" altLang="en-US"/>
              <a:t>中河伸俊（</a:t>
            </a:r>
            <a:r>
              <a:rPr lang="en-US" altLang="ja-JP" dirty="0"/>
              <a:t>1999</a:t>
            </a:r>
            <a:r>
              <a:rPr lang="ja-JP" altLang="en-US"/>
              <a:t>）「転身歌唱の近代」、北川純子編</a:t>
            </a:r>
            <a:r>
              <a:rPr lang="en-US" altLang="ja-JP" dirty="0"/>
              <a:t>『</a:t>
            </a:r>
            <a:r>
              <a:rPr lang="ja-JP" altLang="en-US"/>
              <a:t>鳴り響く</a:t>
            </a:r>
            <a:r>
              <a:rPr lang="en-US" altLang="ja-JP" dirty="0"/>
              <a:t>〈</a:t>
            </a:r>
            <a:r>
              <a:rPr lang="ja-JP" altLang="en-US"/>
              <a:t>性</a:t>
            </a:r>
            <a:r>
              <a:rPr lang="en-US" altLang="ja-JP" dirty="0"/>
              <a:t>〉</a:t>
            </a:r>
            <a:r>
              <a:rPr lang="ja-JP" altLang="en-US"/>
              <a:t>：日本のポピュラー音楽とジェンダー</a:t>
            </a:r>
            <a:r>
              <a:rPr lang="en-US" altLang="ja-JP" dirty="0"/>
              <a:t>』</a:t>
            </a:r>
            <a:r>
              <a:rPr lang="ja-JP" altLang="en-US"/>
              <a:t>（勁草書房）、</a:t>
            </a:r>
            <a:r>
              <a:rPr lang="en-US" altLang="ja-JP" dirty="0"/>
              <a:t>pp.237-270</a:t>
            </a:r>
          </a:p>
          <a:p>
            <a:r>
              <a:rPr lang="ja-JP" altLang="en-US"/>
              <a:t>ゴフマン、アーヴィング（</a:t>
            </a:r>
            <a:r>
              <a:rPr lang="en-US" altLang="ja-JP" dirty="0"/>
              <a:t>2023</a:t>
            </a:r>
            <a:r>
              <a:rPr lang="ja-JP" altLang="en-US"/>
              <a:t>）</a:t>
            </a:r>
            <a:r>
              <a:rPr lang="en-US" altLang="ja-JP" dirty="0"/>
              <a:t>『</a:t>
            </a:r>
            <a:r>
              <a:rPr lang="ja-JP" altLang="en-US"/>
              <a:t>日常生活における自己呈示</a:t>
            </a:r>
            <a:r>
              <a:rPr lang="en-US" altLang="ja-JP" dirty="0"/>
              <a:t>』</a:t>
            </a:r>
            <a:r>
              <a:rPr lang="ja-JP" altLang="en-US"/>
              <a:t>（ちくま学芸文庫）</a:t>
            </a:r>
            <a:endParaRPr kumimoji="1" lang="ja-JP" altLang="en-US"/>
          </a:p>
        </p:txBody>
      </p:sp>
    </p:spTree>
    <p:extLst>
      <p:ext uri="{BB962C8B-B14F-4D97-AF65-F5344CB8AC3E}">
        <p14:creationId xmlns:p14="http://schemas.microsoft.com/office/powerpoint/2010/main" val="296489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CED877-1DC0-2D78-47BD-EEC298CA57E0}"/>
              </a:ext>
            </a:extLst>
          </p:cNvPr>
          <p:cNvSpPr>
            <a:spLocks noGrp="1"/>
          </p:cNvSpPr>
          <p:nvPr>
            <p:ph type="title"/>
          </p:nvPr>
        </p:nvSpPr>
        <p:spPr/>
        <p:txBody>
          <a:bodyPr/>
          <a:lstStyle/>
          <a:p>
            <a:r>
              <a:rPr kumimoji="1" lang="ja-JP" altLang="en-US"/>
              <a:t>中河論文「転身歌唱の近代」（</a:t>
            </a:r>
            <a:r>
              <a:rPr kumimoji="1" lang="en-US" altLang="ja-JP" dirty="0"/>
              <a:t>1999</a:t>
            </a:r>
            <a:r>
              <a:rPr kumimoji="1" lang="ja-JP" altLang="en-US"/>
              <a:t>）</a:t>
            </a:r>
          </a:p>
        </p:txBody>
      </p:sp>
      <p:sp>
        <p:nvSpPr>
          <p:cNvPr id="3" name="コンテンツ プレースホルダー 2">
            <a:extLst>
              <a:ext uri="{FF2B5EF4-FFF2-40B4-BE49-F238E27FC236}">
                <a16:creationId xmlns:a16="http://schemas.microsoft.com/office/drawing/2014/main" id="{A943249E-B54A-953B-0733-FA7B67996413}"/>
              </a:ext>
            </a:extLst>
          </p:cNvPr>
          <p:cNvSpPr>
            <a:spLocks noGrp="1"/>
          </p:cNvSpPr>
          <p:nvPr>
            <p:ph idx="1"/>
          </p:nvPr>
        </p:nvSpPr>
        <p:spPr/>
        <p:txBody>
          <a:bodyPr>
            <a:normAutofit/>
          </a:bodyPr>
          <a:lstStyle/>
          <a:p>
            <a:r>
              <a:rPr kumimoji="1" lang="ja-JP" altLang="en-US"/>
              <a:t>中河伸俊（</a:t>
            </a:r>
            <a:r>
              <a:rPr kumimoji="1" lang="en-US" altLang="ja-JP" dirty="0"/>
              <a:t>1951-</a:t>
            </a:r>
            <a:r>
              <a:rPr kumimoji="1" lang="ja-JP" altLang="en-US"/>
              <a:t>）社会学者、音楽研究者。構築主義、ラベリング理論の専門家である一方、アメリカ黒人音楽の研究者としても著名。本セッションの司会者。</a:t>
            </a:r>
            <a:endParaRPr kumimoji="1" lang="en-US" altLang="ja-JP" dirty="0"/>
          </a:p>
          <a:p>
            <a:r>
              <a:rPr lang="ja-JP" altLang="en-US"/>
              <a:t>北川純子編</a:t>
            </a:r>
            <a:r>
              <a:rPr lang="en-US" altLang="ja-JP" dirty="0"/>
              <a:t>『</a:t>
            </a:r>
            <a:r>
              <a:rPr lang="ja-JP" altLang="en-US"/>
              <a:t>鳴り響く</a:t>
            </a:r>
            <a:r>
              <a:rPr lang="en-US" altLang="ja-JP" dirty="0"/>
              <a:t>〈</a:t>
            </a:r>
            <a:r>
              <a:rPr lang="ja-JP" altLang="en-US"/>
              <a:t>性</a:t>
            </a:r>
            <a:r>
              <a:rPr lang="en-US" altLang="ja-JP" dirty="0"/>
              <a:t>〉</a:t>
            </a:r>
            <a:r>
              <a:rPr lang="ja-JP" altLang="en-US"/>
              <a:t>：日本のポピュラー音楽とジェンダー</a:t>
            </a:r>
            <a:r>
              <a:rPr lang="en-US" altLang="ja-JP" dirty="0"/>
              <a:t>』</a:t>
            </a:r>
            <a:r>
              <a:rPr lang="ja-JP" altLang="en-US"/>
              <a:t>（</a:t>
            </a:r>
            <a:r>
              <a:rPr lang="en-US" altLang="ja-JP" dirty="0"/>
              <a:t>1999</a:t>
            </a:r>
            <a:r>
              <a:rPr lang="ja-JP" altLang="en-US"/>
              <a:t>）所収の論文。現在はネットで無料公開</a:t>
            </a:r>
            <a:endParaRPr lang="en-US" altLang="ja-JP" dirty="0"/>
          </a:p>
          <a:p>
            <a:r>
              <a:rPr kumimoji="1" lang="ja-JP" altLang="en-US"/>
              <a:t>日本語ポピュラー音楽の</a:t>
            </a:r>
            <a:r>
              <a:rPr kumimoji="1" lang="en-US" altLang="ja-JP" dirty="0"/>
              <a:t>CGP</a:t>
            </a:r>
            <a:r>
              <a:rPr lang="ja-JP" altLang="en-US"/>
              <a:t>の構造を、ゴフマンの社会的相互行為論の枠組みにより綿密に整理するとともに、日本における</a:t>
            </a:r>
            <a:r>
              <a:rPr lang="en-US" altLang="ja-JP" dirty="0"/>
              <a:t>CGP</a:t>
            </a:r>
            <a:r>
              <a:rPr lang="ja-JP" altLang="en-US"/>
              <a:t>の歴史を辿り、その経緯と効果について検討した。</a:t>
            </a:r>
            <a:endParaRPr lang="en-US" altLang="ja-JP" dirty="0"/>
          </a:p>
          <a:p>
            <a:r>
              <a:rPr kumimoji="1" lang="ja-JP" altLang="en-US"/>
              <a:t>日本のポピュラー音楽における</a:t>
            </a:r>
            <a:r>
              <a:rPr kumimoji="1" lang="en-US" altLang="ja-JP" dirty="0"/>
              <a:t>CGP</a:t>
            </a:r>
            <a:r>
              <a:rPr kumimoji="1" lang="ja-JP" altLang="en-US"/>
              <a:t>の重要性と論点を指摘し、のちの歌唱行為論、アイドル論などに強い影響を与えた論文</a:t>
            </a:r>
          </a:p>
        </p:txBody>
      </p:sp>
    </p:spTree>
    <p:extLst>
      <p:ext uri="{BB962C8B-B14F-4D97-AF65-F5344CB8AC3E}">
        <p14:creationId xmlns:p14="http://schemas.microsoft.com/office/powerpoint/2010/main" val="123699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27B5F-EC63-A478-CD10-0375DEDBCDD2}"/>
              </a:ext>
            </a:extLst>
          </p:cNvPr>
          <p:cNvSpPr>
            <a:spLocks noGrp="1"/>
          </p:cNvSpPr>
          <p:nvPr>
            <p:ph type="title"/>
          </p:nvPr>
        </p:nvSpPr>
        <p:spPr/>
        <p:txBody>
          <a:bodyPr/>
          <a:lstStyle/>
          <a:p>
            <a:r>
              <a:rPr kumimoji="1" lang="ja-JP" altLang="en-US"/>
              <a:t>中河</a:t>
            </a:r>
            <a:r>
              <a:rPr kumimoji="1" lang="en-US" altLang="ja-JP" dirty="0"/>
              <a:t>—</a:t>
            </a:r>
            <a:r>
              <a:rPr lang="ja-JP" altLang="en-US"/>
              <a:t>ゴフマンの三層構造</a:t>
            </a:r>
            <a:endParaRPr kumimoji="1" lang="ja-JP" altLang="en-US"/>
          </a:p>
        </p:txBody>
      </p:sp>
      <p:sp>
        <p:nvSpPr>
          <p:cNvPr id="3" name="コンテンツ プレースホルダー 2">
            <a:extLst>
              <a:ext uri="{FF2B5EF4-FFF2-40B4-BE49-F238E27FC236}">
                <a16:creationId xmlns:a16="http://schemas.microsoft.com/office/drawing/2014/main" id="{70012FAA-01FF-856A-48D8-CFC872A8151E}"/>
              </a:ext>
            </a:extLst>
          </p:cNvPr>
          <p:cNvSpPr>
            <a:spLocks noGrp="1"/>
          </p:cNvSpPr>
          <p:nvPr>
            <p:ph idx="1"/>
          </p:nvPr>
        </p:nvSpPr>
        <p:spPr/>
        <p:txBody>
          <a:bodyPr>
            <a:normAutofit fontScale="92500" lnSpcReduction="10000"/>
          </a:bodyPr>
          <a:lstStyle/>
          <a:p>
            <a:r>
              <a:rPr kumimoji="1" lang="ja-JP" altLang="en-US"/>
              <a:t>「人が演劇的な活動と解釈の枠組の中でパフォーマンスを行うとき、パフォーマンスの主体とされる</a:t>
            </a:r>
            <a:r>
              <a:rPr kumimoji="1" lang="en-US" altLang="ja-JP" dirty="0"/>
              <a:t>”</a:t>
            </a:r>
            <a:r>
              <a:rPr kumimoji="1" lang="ja-JP" altLang="en-US"/>
              <a:t>その人</a:t>
            </a:r>
            <a:r>
              <a:rPr kumimoji="1" lang="en-US" altLang="ja-JP" dirty="0"/>
              <a:t>”</a:t>
            </a:r>
            <a:r>
              <a:rPr kumimoji="1" lang="ja-JP" altLang="en-US"/>
              <a:t>の自己は、（１）個人（</a:t>
            </a:r>
            <a:r>
              <a:rPr kumimoji="1" lang="en-US" altLang="ja-JP" dirty="0"/>
              <a:t>person</a:t>
            </a:r>
            <a:r>
              <a:rPr kumimoji="1" lang="ja-JP" altLang="en-US"/>
              <a:t>）</a:t>
            </a:r>
            <a:r>
              <a:rPr kumimoji="1" lang="en-US" altLang="ja-JP" dirty="0"/>
              <a:t>—</a:t>
            </a:r>
            <a:r>
              <a:rPr kumimoji="1" lang="ja-JP" altLang="en-US"/>
              <a:t>（２）演者（</a:t>
            </a:r>
            <a:r>
              <a:rPr kumimoji="1" lang="en-US" altLang="ja-JP" dirty="0"/>
              <a:t>performer</a:t>
            </a:r>
            <a:r>
              <a:rPr kumimoji="1" lang="ja-JP" altLang="en-US"/>
              <a:t>）</a:t>
            </a:r>
            <a:r>
              <a:rPr kumimoji="1" lang="en-US" altLang="ja-JP" dirty="0"/>
              <a:t>—</a:t>
            </a:r>
            <a:r>
              <a:rPr kumimoji="1" lang="ja-JP" altLang="en-US"/>
              <a:t>（３）登場人物（あるいは役柄</a:t>
            </a:r>
            <a:r>
              <a:rPr kumimoji="1" lang="en-US" altLang="ja-JP" dirty="0"/>
              <a:t>character</a:t>
            </a:r>
            <a:r>
              <a:rPr kumimoji="1" lang="ja-JP" altLang="en-US"/>
              <a:t>）の少なくとも三層に重層化される」（</a:t>
            </a:r>
            <a:r>
              <a:rPr kumimoji="1" lang="en-US" altLang="ja-JP" dirty="0"/>
              <a:t>239</a:t>
            </a:r>
            <a:r>
              <a:rPr kumimoji="1" lang="ja-JP" altLang="en-US"/>
              <a:t>）</a:t>
            </a:r>
            <a:endParaRPr kumimoji="1" lang="en-US" altLang="ja-JP" dirty="0"/>
          </a:p>
          <a:p>
            <a:r>
              <a:rPr lang="ja-JP" altLang="en-US"/>
              <a:t>個人としての椎名由美子（１）演者としての椎名林檎（２）🎶「歌舞伎町の女王」で歌われるクラブの女主人であった母親に捨てられたチーママ」（３）</a:t>
            </a:r>
            <a:endParaRPr lang="en-US" altLang="ja-JP" dirty="0"/>
          </a:p>
          <a:p>
            <a:pPr marL="0" indent="0">
              <a:buNone/>
            </a:pPr>
            <a:r>
              <a:rPr lang="ja-JP" altLang="en-US">
                <a:hlinkClick r:id="rId2"/>
              </a:rPr>
              <a:t>　　</a:t>
            </a:r>
            <a:r>
              <a:rPr lang="en-US" altLang="ja-JP" dirty="0">
                <a:hlinkClick r:id="rId2"/>
              </a:rPr>
              <a:t>https://www.youtube.com/watch?v=krCk3EcsaxE</a:t>
            </a:r>
            <a:endParaRPr lang="en-US" altLang="ja-JP" dirty="0"/>
          </a:p>
          <a:p>
            <a:r>
              <a:rPr lang="en-US" altLang="ja-JP" dirty="0"/>
              <a:t>CGP</a:t>
            </a:r>
            <a:r>
              <a:rPr lang="ja-JP" altLang="en-US"/>
              <a:t>は（２）と（３）のジェンダーがクロスする現象として整理できる（他方、歌舞伎の女形や宝塚の男役は（１）と（２）のクロス）</a:t>
            </a:r>
            <a:endParaRPr kumimoji="1" lang="ja-JP" altLang="en-US"/>
          </a:p>
        </p:txBody>
      </p:sp>
    </p:spTree>
    <p:extLst>
      <p:ext uri="{BB962C8B-B14F-4D97-AF65-F5344CB8AC3E}">
        <p14:creationId xmlns:p14="http://schemas.microsoft.com/office/powerpoint/2010/main" val="397587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E9E2F7-D054-1668-1ACD-1C5FE328EE45}"/>
              </a:ext>
            </a:extLst>
          </p:cNvPr>
          <p:cNvSpPr>
            <a:spLocks noGrp="1"/>
          </p:cNvSpPr>
          <p:nvPr>
            <p:ph type="title"/>
          </p:nvPr>
        </p:nvSpPr>
        <p:spPr/>
        <p:txBody>
          <a:bodyPr/>
          <a:lstStyle/>
          <a:p>
            <a:r>
              <a:rPr lang="ja-JP" altLang="en-US"/>
              <a:t>日本的ドラマツルギーと</a:t>
            </a:r>
            <a:r>
              <a:rPr lang="en-US" altLang="ja-JP" dirty="0"/>
              <a:t>CGP</a:t>
            </a:r>
            <a:endParaRPr kumimoji="1" lang="ja-JP" altLang="en-US"/>
          </a:p>
        </p:txBody>
      </p:sp>
      <p:sp>
        <p:nvSpPr>
          <p:cNvPr id="3" name="コンテンツ プレースホルダー 2">
            <a:extLst>
              <a:ext uri="{FF2B5EF4-FFF2-40B4-BE49-F238E27FC236}">
                <a16:creationId xmlns:a16="http://schemas.microsoft.com/office/drawing/2014/main" id="{96478F70-5643-DFB8-1AA8-83D0CC1BA3F7}"/>
              </a:ext>
            </a:extLst>
          </p:cNvPr>
          <p:cNvSpPr>
            <a:spLocks noGrp="1"/>
          </p:cNvSpPr>
          <p:nvPr>
            <p:ph idx="1"/>
          </p:nvPr>
        </p:nvSpPr>
        <p:spPr>
          <a:xfrm>
            <a:off x="838200" y="1534510"/>
            <a:ext cx="10859814" cy="4642453"/>
          </a:xfrm>
        </p:spPr>
        <p:txBody>
          <a:bodyPr>
            <a:normAutofit fontScale="92500" lnSpcReduction="10000"/>
          </a:bodyPr>
          <a:lstStyle/>
          <a:p>
            <a:r>
              <a:rPr kumimoji="1" lang="en-US" altLang="ja-JP" dirty="0"/>
              <a:t>CGP</a:t>
            </a:r>
            <a:r>
              <a:rPr kumimoji="1" lang="ja-JP" altLang="en-US"/>
              <a:t>は演歌にしばしば現れるが、これを中河は英米的な（（１）（２）（３）が一貫した）「素朴リアリズムのドラマツルギー（演出論）に対して、「型」の助けを借りてステレオタイプ化されたジェンダーを演じることが許容される（（２）演者（３）登場人物のジェンダークロスを許容する）日本的ドラマツルギーとして捉える（浪花節からその慣行が流行歌に流入したとする）</a:t>
            </a:r>
            <a:endParaRPr kumimoji="1" lang="en-US" altLang="ja-JP" dirty="0"/>
          </a:p>
          <a:p>
            <a:r>
              <a:rPr kumimoji="1" lang="ja-JP" altLang="en-US"/>
              <a:t>「男性言葉」「女性言葉」という「型」は近代以降の日本社会の産物であり、かつジェンダーポリティクスの観点からは</a:t>
            </a:r>
            <a:r>
              <a:rPr kumimoji="1" lang="en-US" altLang="ja-JP" dirty="0"/>
              <a:t>CGP</a:t>
            </a:r>
            <a:r>
              <a:rPr kumimoji="1" lang="ja-JP" altLang="en-US"/>
              <a:t>は女／男の二分法を前提とした保守的なもの</a:t>
            </a:r>
            <a:endParaRPr kumimoji="1" lang="en-US" altLang="ja-JP" dirty="0"/>
          </a:p>
          <a:p>
            <a:r>
              <a:rPr kumimoji="1" lang="ja-JP" altLang="en-US"/>
              <a:t>英米的なロックやポップスの影響下にある日本語ポピュラー音楽には</a:t>
            </a:r>
            <a:r>
              <a:rPr kumimoji="1" lang="en-US" altLang="ja-JP" dirty="0"/>
              <a:t>CGP</a:t>
            </a:r>
            <a:r>
              <a:rPr kumimoji="1" lang="ja-JP" altLang="en-US"/>
              <a:t>はあまり見られない（少なくとも中河論文が書かれた</a:t>
            </a:r>
            <a:r>
              <a:rPr kumimoji="1" lang="en-US" altLang="ja-JP" dirty="0"/>
              <a:t>90</a:t>
            </a:r>
            <a:r>
              <a:rPr kumimoji="1" lang="ja-JP" altLang="en-US"/>
              <a:t>年代時点では）。これも</a:t>
            </a:r>
            <a:r>
              <a:rPr kumimoji="1" lang="en-US" altLang="ja-JP" dirty="0"/>
              <a:t>CGP</a:t>
            </a:r>
            <a:r>
              <a:rPr kumimoji="1" lang="ja-JP" altLang="en-US"/>
              <a:t>が日本的な社会構造と言語文化に依拠するものであることを物語っている</a:t>
            </a:r>
          </a:p>
        </p:txBody>
      </p:sp>
    </p:spTree>
    <p:extLst>
      <p:ext uri="{BB962C8B-B14F-4D97-AF65-F5344CB8AC3E}">
        <p14:creationId xmlns:p14="http://schemas.microsoft.com/office/powerpoint/2010/main" val="457203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428C50-FAE8-3CAF-D306-CD7223416629}"/>
              </a:ext>
            </a:extLst>
          </p:cNvPr>
          <p:cNvSpPr>
            <a:spLocks noGrp="1"/>
          </p:cNvSpPr>
          <p:nvPr>
            <p:ph type="title"/>
          </p:nvPr>
        </p:nvSpPr>
        <p:spPr>
          <a:xfrm>
            <a:off x="838200" y="365125"/>
            <a:ext cx="10515600" cy="864585"/>
          </a:xfrm>
        </p:spPr>
        <p:txBody>
          <a:bodyPr>
            <a:normAutofit/>
          </a:bodyPr>
          <a:lstStyle/>
          <a:p>
            <a:r>
              <a:rPr kumimoji="1" lang="en-US" altLang="ja-JP" dirty="0"/>
              <a:t>CGP</a:t>
            </a:r>
            <a:r>
              <a:rPr kumimoji="1" lang="ja-JP" altLang="en-US"/>
              <a:t>の揺らぎ</a:t>
            </a:r>
          </a:p>
        </p:txBody>
      </p:sp>
      <p:sp>
        <p:nvSpPr>
          <p:cNvPr id="3" name="コンテンツ プレースホルダー 2">
            <a:extLst>
              <a:ext uri="{FF2B5EF4-FFF2-40B4-BE49-F238E27FC236}">
                <a16:creationId xmlns:a16="http://schemas.microsoft.com/office/drawing/2014/main" id="{2B28A7CA-E5C2-F58C-A986-16CF609D5579}"/>
              </a:ext>
            </a:extLst>
          </p:cNvPr>
          <p:cNvSpPr>
            <a:spLocks noGrp="1"/>
          </p:cNvSpPr>
          <p:nvPr>
            <p:ph idx="1"/>
          </p:nvPr>
        </p:nvSpPr>
        <p:spPr>
          <a:xfrm>
            <a:off x="838200" y="1513490"/>
            <a:ext cx="10515600" cy="4824248"/>
          </a:xfrm>
        </p:spPr>
        <p:txBody>
          <a:bodyPr>
            <a:normAutofit lnSpcReduction="10000"/>
          </a:bodyPr>
          <a:lstStyle/>
          <a:p>
            <a:r>
              <a:rPr kumimoji="1" lang="ja-JP" altLang="en-US"/>
              <a:t>「</a:t>
            </a:r>
            <a:r>
              <a:rPr kumimoji="1" lang="en-US" altLang="ja-JP" dirty="0"/>
              <a:t>1980</a:t>
            </a:r>
            <a:r>
              <a:rPr kumimoji="1" lang="ja-JP" altLang="en-US"/>
              <a:t>年代後半以降、たぶん渡辺美里が先駆者の一人になって、いわゆるロック系のポップスで女性歌手が「きみ」と歌う慣行が広がり、さらに、九〇年代には、</a:t>
            </a:r>
            <a:r>
              <a:rPr kumimoji="1" lang="en-US" altLang="ja-JP" dirty="0"/>
              <a:t>CGP</a:t>
            </a:r>
            <a:r>
              <a:rPr kumimoji="1" lang="ja-JP" altLang="en-US"/>
              <a:t>であるといってもないといっても通る内容で、一人称に「ぼく」を使う女性歌手の歌がひんぱんに見られるようになった」（</a:t>
            </a:r>
            <a:r>
              <a:rPr kumimoji="1" lang="en-US" altLang="ja-JP" dirty="0"/>
              <a:t>237-8</a:t>
            </a:r>
            <a:r>
              <a:rPr kumimoji="1" lang="ja-JP" altLang="en-US"/>
              <a:t>）</a:t>
            </a:r>
            <a:endParaRPr kumimoji="1" lang="en-US" altLang="ja-JP" dirty="0"/>
          </a:p>
          <a:p>
            <a:pPr marL="0" indent="0">
              <a:buNone/>
            </a:pPr>
            <a:r>
              <a:rPr lang="ja-JP" altLang="en-US"/>
              <a:t>　🎶かぐや姫「神田川」（</a:t>
            </a:r>
            <a:r>
              <a:rPr lang="en-US" altLang="ja-JP" dirty="0"/>
              <a:t>1972</a:t>
            </a:r>
            <a:r>
              <a:rPr lang="ja-JP" altLang="en-US"/>
              <a:t>）</a:t>
            </a:r>
            <a:endParaRPr lang="en-US" altLang="ja-JP" dirty="0"/>
          </a:p>
          <a:p>
            <a:r>
              <a:rPr lang="ja-JP" altLang="en-US"/>
              <a:t>典型的なニューミュージック系</a:t>
            </a:r>
            <a:r>
              <a:rPr lang="en-US" altLang="ja-JP" dirty="0"/>
              <a:t>CGP</a:t>
            </a:r>
            <a:r>
              <a:rPr lang="ja-JP" altLang="en-US"/>
              <a:t>だが、昨年度の授業で聴いた際、ある学生が「これは僕らにはゲイカップルの片方の心情を歌った歌に聞こえる」と指摘　→ゲイについてのステレオタイプ（オネエ言葉としての解釈）の反映ではあるものの、女／男の二分法に留まらないジェンダー認識の広がりが、</a:t>
            </a:r>
            <a:r>
              <a:rPr lang="en-US" altLang="ja-JP" dirty="0"/>
              <a:t>CGP</a:t>
            </a:r>
            <a:r>
              <a:rPr lang="ja-JP" altLang="en-US"/>
              <a:t>だったものを</a:t>
            </a:r>
            <a:r>
              <a:rPr lang="en-US" altLang="ja-JP" dirty="0"/>
              <a:t>CGP</a:t>
            </a:r>
            <a:r>
              <a:rPr lang="ja-JP" altLang="en-US"/>
              <a:t>として受け取らない解釈の余地を拡大させている</a:t>
            </a:r>
            <a:endParaRPr kumimoji="1" lang="ja-JP" altLang="en-US"/>
          </a:p>
        </p:txBody>
      </p:sp>
    </p:spTree>
    <p:extLst>
      <p:ext uri="{BB962C8B-B14F-4D97-AF65-F5344CB8AC3E}">
        <p14:creationId xmlns:p14="http://schemas.microsoft.com/office/powerpoint/2010/main" val="357703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D670F-4AE9-A74A-1E89-A1B9BC9B5113}"/>
              </a:ext>
            </a:extLst>
          </p:cNvPr>
          <p:cNvSpPr>
            <a:spLocks noGrp="1"/>
          </p:cNvSpPr>
          <p:nvPr>
            <p:ph type="title"/>
          </p:nvPr>
        </p:nvSpPr>
        <p:spPr/>
        <p:txBody>
          <a:bodyPr/>
          <a:lstStyle/>
          <a:p>
            <a:r>
              <a:rPr kumimoji="1" lang="ja-JP" altLang="en-US"/>
              <a:t>中河論文以降（</a:t>
            </a:r>
            <a:r>
              <a:rPr lang="en-US" altLang="ja-JP" dirty="0"/>
              <a:t>2000</a:t>
            </a:r>
            <a:r>
              <a:rPr lang="ja-JP" altLang="en-US"/>
              <a:t>年以降）の</a:t>
            </a:r>
            <a:r>
              <a:rPr lang="en-US" altLang="ja-JP" dirty="0"/>
              <a:t>CGP</a:t>
            </a:r>
            <a:r>
              <a:rPr lang="ja-JP" altLang="en-US"/>
              <a:t>をめぐる状況変化</a:t>
            </a:r>
            <a:endParaRPr kumimoji="1" lang="ja-JP" altLang="en-US"/>
          </a:p>
        </p:txBody>
      </p:sp>
      <p:sp>
        <p:nvSpPr>
          <p:cNvPr id="3" name="コンテンツ プレースホルダー 2">
            <a:extLst>
              <a:ext uri="{FF2B5EF4-FFF2-40B4-BE49-F238E27FC236}">
                <a16:creationId xmlns:a16="http://schemas.microsoft.com/office/drawing/2014/main" id="{5055022F-04AB-C1BE-7945-FE8754C5D9AF}"/>
              </a:ext>
            </a:extLst>
          </p:cNvPr>
          <p:cNvSpPr>
            <a:spLocks noGrp="1"/>
          </p:cNvSpPr>
          <p:nvPr>
            <p:ph idx="1"/>
          </p:nvPr>
        </p:nvSpPr>
        <p:spPr>
          <a:xfrm>
            <a:off x="838200" y="2323069"/>
            <a:ext cx="10515600" cy="3853893"/>
          </a:xfrm>
        </p:spPr>
        <p:txBody>
          <a:bodyPr>
            <a:normAutofit/>
          </a:bodyPr>
          <a:lstStyle/>
          <a:p>
            <a:pPr marL="0" indent="0">
              <a:buNone/>
            </a:pPr>
            <a:r>
              <a:rPr kumimoji="1" lang="ja-JP" altLang="en-US" sz="3600"/>
              <a:t>（１）社会におけるジェンダー観の変容</a:t>
            </a:r>
            <a:endParaRPr kumimoji="1" lang="en-US" altLang="ja-JP" sz="3600" dirty="0"/>
          </a:p>
          <a:p>
            <a:pPr marL="0" indent="0">
              <a:buNone/>
            </a:pPr>
            <a:endParaRPr lang="en-US" altLang="ja-JP" sz="3600" dirty="0"/>
          </a:p>
          <a:p>
            <a:pPr marL="0" indent="0">
              <a:buNone/>
            </a:pPr>
            <a:r>
              <a:rPr kumimoji="1" lang="ja-JP" altLang="en-US" sz="3600"/>
              <a:t>（２）歌と主体の「切り離し」の拡大</a:t>
            </a:r>
            <a:endParaRPr kumimoji="1" lang="en-US" altLang="ja-JP" sz="3600" dirty="0"/>
          </a:p>
          <a:p>
            <a:pPr marL="0" indent="0">
              <a:buNone/>
            </a:pPr>
            <a:endParaRPr lang="en-US" altLang="ja-JP" sz="3600" dirty="0"/>
          </a:p>
          <a:p>
            <a:pPr marL="0" indent="0">
              <a:buNone/>
            </a:pPr>
            <a:r>
              <a:rPr kumimoji="1" lang="ja-JP" altLang="en-US" sz="3600"/>
              <a:t>（３）個人（</a:t>
            </a:r>
            <a:r>
              <a:rPr kumimoji="1" lang="en-US" altLang="ja-JP" sz="3600" dirty="0"/>
              <a:t>person</a:t>
            </a:r>
            <a:r>
              <a:rPr kumimoji="1" lang="ja-JP" altLang="en-US" sz="3600"/>
              <a:t>）と声（</a:t>
            </a:r>
            <a:r>
              <a:rPr kumimoji="1" lang="en-US" altLang="ja-JP" sz="3600" dirty="0"/>
              <a:t>voice</a:t>
            </a:r>
            <a:r>
              <a:rPr kumimoji="1" lang="ja-JP" altLang="en-US" sz="3600"/>
              <a:t>）の関係の変化</a:t>
            </a:r>
          </a:p>
        </p:txBody>
      </p:sp>
    </p:spTree>
    <p:extLst>
      <p:ext uri="{BB962C8B-B14F-4D97-AF65-F5344CB8AC3E}">
        <p14:creationId xmlns:p14="http://schemas.microsoft.com/office/powerpoint/2010/main" val="3578347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4529B-BC29-554A-406A-81033B9976E1}"/>
              </a:ext>
            </a:extLst>
          </p:cNvPr>
          <p:cNvSpPr>
            <a:spLocks noGrp="1"/>
          </p:cNvSpPr>
          <p:nvPr>
            <p:ph type="title"/>
          </p:nvPr>
        </p:nvSpPr>
        <p:spPr/>
        <p:txBody>
          <a:bodyPr/>
          <a:lstStyle/>
          <a:p>
            <a:r>
              <a:rPr kumimoji="1" lang="ja-JP" altLang="en-US"/>
              <a:t>社会におけるジェンダー観の変容</a:t>
            </a:r>
          </a:p>
        </p:txBody>
      </p:sp>
      <p:sp>
        <p:nvSpPr>
          <p:cNvPr id="3" name="コンテンツ プレースホルダー 2">
            <a:extLst>
              <a:ext uri="{FF2B5EF4-FFF2-40B4-BE49-F238E27FC236}">
                <a16:creationId xmlns:a16="http://schemas.microsoft.com/office/drawing/2014/main" id="{BAC53A31-3F83-487D-52D3-2508A3845974}"/>
              </a:ext>
            </a:extLst>
          </p:cNvPr>
          <p:cNvSpPr>
            <a:spLocks noGrp="1"/>
          </p:cNvSpPr>
          <p:nvPr>
            <p:ph idx="1"/>
          </p:nvPr>
        </p:nvSpPr>
        <p:spPr>
          <a:xfrm>
            <a:off x="838200" y="1690688"/>
            <a:ext cx="10515600" cy="4486275"/>
          </a:xfrm>
        </p:spPr>
        <p:txBody>
          <a:bodyPr>
            <a:normAutofit lnSpcReduction="10000"/>
          </a:bodyPr>
          <a:lstStyle/>
          <a:p>
            <a:r>
              <a:rPr kumimoji="1" lang="ja-JP" altLang="en-US"/>
              <a:t>「僕系女子」の一般化（中河論文も示唆）</a:t>
            </a:r>
            <a:endParaRPr kumimoji="1" lang="en-US" altLang="ja-JP" dirty="0"/>
          </a:p>
          <a:p>
            <a:r>
              <a:rPr lang="en-US" altLang="ja-JP" dirty="0"/>
              <a:t>LGBTQ</a:t>
            </a:r>
            <a:r>
              <a:rPr lang="ja-JP" altLang="en-US"/>
              <a:t>への社会的認知の拡大（與真司郎（</a:t>
            </a:r>
            <a:r>
              <a:rPr lang="en-US" altLang="ja-JP" dirty="0"/>
              <a:t>AAA</a:t>
            </a:r>
            <a:r>
              <a:rPr lang="ja-JP" altLang="en-US"/>
              <a:t>）カミングアウト（</a:t>
            </a:r>
            <a:r>
              <a:rPr lang="en-US" altLang="ja-JP" dirty="0"/>
              <a:t>7/26</a:t>
            </a:r>
            <a:r>
              <a:rPr lang="ja-JP" altLang="en-US"/>
              <a:t>）、ゲイアイドル「二丁目の魁カミングアウト」）</a:t>
            </a:r>
            <a:endParaRPr lang="en-US" altLang="ja-JP" dirty="0"/>
          </a:p>
          <a:p>
            <a:pPr marL="0" indent="0">
              <a:buNone/>
            </a:pPr>
            <a:r>
              <a:rPr lang="ja-JP" altLang="en-US" b="1" i="0" u="none" strike="noStrike">
                <a:effectLst/>
                <a:ea typeface="Hiragino Kaku Gothic Pro" panose="020B0300000000000000" pitchFamily="34" charset="-128"/>
              </a:rPr>
              <a:t>　　↓</a:t>
            </a:r>
          </a:p>
          <a:p>
            <a:r>
              <a:rPr kumimoji="1" lang="ja-JP" altLang="en-US"/>
              <a:t>女／男のジェンダー二分法の緩和</a:t>
            </a:r>
            <a:endParaRPr kumimoji="1" lang="en-US" altLang="ja-JP" dirty="0"/>
          </a:p>
          <a:p>
            <a:r>
              <a:rPr lang="en-US" altLang="ja-JP" dirty="0"/>
              <a:t>Saucy Dog</a:t>
            </a:r>
            <a:r>
              <a:rPr lang="ja-JP" altLang="en-US"/>
              <a:t>「シンデレラボーイ」（</a:t>
            </a:r>
            <a:r>
              <a:rPr lang="en-US" altLang="ja-JP" dirty="0"/>
              <a:t>2021</a:t>
            </a:r>
            <a:r>
              <a:rPr lang="ja-JP" altLang="en-US"/>
              <a:t>）</a:t>
            </a:r>
            <a:r>
              <a:rPr lang="en-US" altLang="ja-JP" dirty="0"/>
              <a:t>Buck Number</a:t>
            </a:r>
            <a:r>
              <a:rPr lang="ja-JP" altLang="en-US"/>
              <a:t>「助演女優症」（</a:t>
            </a:r>
            <a:r>
              <a:rPr lang="en-US" altLang="ja-JP" dirty="0"/>
              <a:t>2012</a:t>
            </a:r>
            <a:r>
              <a:rPr lang="ja-JP" altLang="en-US"/>
              <a:t>）などロック系の女性視線</a:t>
            </a:r>
            <a:r>
              <a:rPr lang="en-US" altLang="ja-JP" dirty="0"/>
              <a:t>CGP</a:t>
            </a:r>
          </a:p>
          <a:p>
            <a:r>
              <a:rPr lang="ja-JP" altLang="en-US"/>
              <a:t>女性歌手による「俺」主語の使用（宇多田ヒカル「俺の彼女」（</a:t>
            </a:r>
            <a:r>
              <a:rPr lang="en-US" altLang="ja-JP" dirty="0"/>
              <a:t>2016</a:t>
            </a:r>
            <a:r>
              <a:rPr lang="ja-JP" altLang="en-US"/>
              <a:t>）、乃木坂４６「孤独兄弟」（</a:t>
            </a:r>
            <a:r>
              <a:rPr lang="en-US" altLang="ja-JP" dirty="0"/>
              <a:t>2014</a:t>
            </a:r>
            <a:r>
              <a:rPr lang="ja-JP" altLang="en-US"/>
              <a:t>））</a:t>
            </a:r>
            <a:r>
              <a:rPr lang="en-US" altLang="ja-JP" dirty="0"/>
              <a:t> </a:t>
            </a:r>
            <a:r>
              <a:rPr lang="en-US" altLang="ja-JP" dirty="0">
                <a:hlinkClick r:id="rId2"/>
              </a:rPr>
              <a:t>https://www.youtube.com/watch?v=iwWRGGsOXz4</a:t>
            </a:r>
            <a:endParaRPr lang="en-US" altLang="ja-JP" dirty="0"/>
          </a:p>
          <a:p>
            <a:endParaRPr lang="en-US" altLang="ja-JP" dirty="0"/>
          </a:p>
          <a:p>
            <a:endParaRPr kumimoji="1" lang="ja-JP" altLang="en-US"/>
          </a:p>
        </p:txBody>
      </p:sp>
    </p:spTree>
    <p:extLst>
      <p:ext uri="{BB962C8B-B14F-4D97-AF65-F5344CB8AC3E}">
        <p14:creationId xmlns:p14="http://schemas.microsoft.com/office/powerpoint/2010/main" val="268976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6D405A-F3E6-E331-3B52-9DD07E972F66}"/>
              </a:ext>
            </a:extLst>
          </p:cNvPr>
          <p:cNvSpPr>
            <a:spLocks noGrp="1"/>
          </p:cNvSpPr>
          <p:nvPr>
            <p:ph type="title"/>
          </p:nvPr>
        </p:nvSpPr>
        <p:spPr/>
        <p:txBody>
          <a:bodyPr/>
          <a:lstStyle/>
          <a:p>
            <a:r>
              <a:rPr kumimoji="1" lang="ja-JP" altLang="en-US"/>
              <a:t>歌と主体の「切り離し」の拡大</a:t>
            </a:r>
          </a:p>
        </p:txBody>
      </p:sp>
      <p:sp>
        <p:nvSpPr>
          <p:cNvPr id="3" name="コンテンツ プレースホルダー 2">
            <a:extLst>
              <a:ext uri="{FF2B5EF4-FFF2-40B4-BE49-F238E27FC236}">
                <a16:creationId xmlns:a16="http://schemas.microsoft.com/office/drawing/2014/main" id="{0C3000EC-330A-05AE-115D-A89BD1AC6820}"/>
              </a:ext>
            </a:extLst>
          </p:cNvPr>
          <p:cNvSpPr>
            <a:spLocks noGrp="1"/>
          </p:cNvSpPr>
          <p:nvPr>
            <p:ph idx="1"/>
          </p:nvPr>
        </p:nvSpPr>
        <p:spPr>
          <a:xfrm>
            <a:off x="838200" y="1690688"/>
            <a:ext cx="10515600" cy="4486275"/>
          </a:xfrm>
        </p:spPr>
        <p:txBody>
          <a:bodyPr>
            <a:normAutofit fontScale="92500" lnSpcReduction="10000"/>
          </a:bodyPr>
          <a:lstStyle/>
          <a:p>
            <a:r>
              <a:rPr lang="ja-JP" altLang="en-US"/>
              <a:t>「主体」の多層化</a:t>
            </a:r>
            <a:endParaRPr lang="en-US" altLang="ja-JP" dirty="0"/>
          </a:p>
          <a:p>
            <a:pPr marL="0" indent="0">
              <a:buNone/>
            </a:pPr>
            <a:r>
              <a:rPr kumimoji="1" lang="ja-JP" altLang="en-US"/>
              <a:t>　ボーカロイド：個人（</a:t>
            </a:r>
            <a:r>
              <a:rPr kumimoji="1" lang="en-US" altLang="ja-JP" dirty="0"/>
              <a:t>person</a:t>
            </a:r>
            <a:r>
              <a:rPr kumimoji="1" lang="ja-JP" altLang="en-US"/>
              <a:t>）が現実の人間の水準にはない</a:t>
            </a:r>
            <a:endParaRPr kumimoji="1" lang="en-US" altLang="ja-JP" dirty="0"/>
          </a:p>
          <a:p>
            <a:pPr marL="0" indent="0">
              <a:buNone/>
            </a:pPr>
            <a:r>
              <a:rPr lang="ja-JP" altLang="en-US"/>
              <a:t>　</a:t>
            </a:r>
            <a:r>
              <a:rPr lang="en-US" altLang="ja-JP" dirty="0" err="1"/>
              <a:t>Vtuber</a:t>
            </a:r>
            <a:r>
              <a:rPr lang="ja-JP" altLang="en-US"/>
              <a:t>：個人（</a:t>
            </a:r>
            <a:r>
              <a:rPr lang="en-US" altLang="ja-JP" dirty="0"/>
              <a:t>person</a:t>
            </a:r>
            <a:r>
              <a:rPr lang="ja-JP" altLang="en-US"/>
              <a:t>）の水準が多重化（「中の人」とキズナアイはどちらが</a:t>
            </a:r>
            <a:r>
              <a:rPr lang="en-US" altLang="ja-JP" dirty="0"/>
              <a:t>person</a:t>
            </a:r>
            <a:r>
              <a:rPr lang="ja-JP" altLang="en-US"/>
              <a:t>か？）</a:t>
            </a:r>
            <a:endParaRPr lang="en-US" altLang="ja-JP" dirty="0"/>
          </a:p>
          <a:p>
            <a:pPr marL="0" indent="0">
              <a:buNone/>
            </a:pPr>
            <a:r>
              <a:rPr lang="ja-JP" altLang="en-US"/>
              <a:t>　→</a:t>
            </a:r>
            <a:r>
              <a:rPr lang="en-US" altLang="ja-JP" dirty="0"/>
              <a:t>CGP</a:t>
            </a:r>
            <a:r>
              <a:rPr lang="ja-JP" altLang="en-US"/>
              <a:t>の効果の減衰</a:t>
            </a:r>
            <a:endParaRPr lang="en-US" altLang="ja-JP" dirty="0"/>
          </a:p>
          <a:p>
            <a:pPr marL="0" indent="0">
              <a:buNone/>
            </a:pPr>
            <a:r>
              <a:rPr kumimoji="1" lang="ja-JP" altLang="en-US"/>
              <a:t>・グループアイドルにおける多人数歌唱</a:t>
            </a:r>
            <a:endParaRPr kumimoji="1" lang="en-US" altLang="ja-JP" dirty="0"/>
          </a:p>
          <a:p>
            <a:pPr marL="0" indent="0">
              <a:buNone/>
            </a:pPr>
            <a:r>
              <a:rPr kumimoji="1" lang="ja-JP" altLang="en-US"/>
              <a:t>乃木坂</a:t>
            </a:r>
            <a:r>
              <a:rPr kumimoji="1" lang="en-US" altLang="ja-JP" dirty="0"/>
              <a:t>46</a:t>
            </a:r>
            <a:r>
              <a:rPr kumimoji="1" lang="ja-JP" altLang="en-US"/>
              <a:t>「君に叱られた」（</a:t>
            </a:r>
            <a:r>
              <a:rPr kumimoji="1" lang="en-US" altLang="ja-JP" dirty="0"/>
              <a:t>2021</a:t>
            </a:r>
            <a:r>
              <a:rPr kumimoji="1" lang="ja-JP" altLang="en-US"/>
              <a:t>）</a:t>
            </a:r>
            <a:endParaRPr kumimoji="1" lang="en-US" altLang="ja-JP" dirty="0"/>
          </a:p>
          <a:p>
            <a:pPr marL="0" indent="0">
              <a:buNone/>
            </a:pPr>
            <a:r>
              <a:rPr kumimoji="1" lang="en-US" altLang="ja-JP" dirty="0">
                <a:hlinkClick r:id="rId2"/>
              </a:rPr>
              <a:t>https://www.youtube.com/watch?v=Xtb6PvUADIA</a:t>
            </a:r>
            <a:endParaRPr kumimoji="1" lang="en-US" altLang="ja-JP" dirty="0"/>
          </a:p>
          <a:p>
            <a:pPr marL="0" indent="0">
              <a:buNone/>
            </a:pPr>
            <a:r>
              <a:rPr lang="ja-JP" altLang="en-US"/>
              <a:t>　ジェンダークロスだけではなく「単数</a:t>
            </a:r>
            <a:r>
              <a:rPr lang="en-US" altLang="ja-JP" dirty="0"/>
              <a:t>—</a:t>
            </a:r>
            <a:r>
              <a:rPr lang="ja-JP" altLang="en-US"/>
              <a:t>複数クロス」が生じている</a:t>
            </a:r>
            <a:endParaRPr lang="en-US" altLang="ja-JP" dirty="0"/>
          </a:p>
          <a:p>
            <a:pPr marL="0" indent="0">
              <a:buNone/>
            </a:pPr>
            <a:r>
              <a:rPr kumimoji="1" lang="ja-JP" altLang="en-US"/>
              <a:t>→「僕」（により想定される一人称男性の</a:t>
            </a:r>
            <a:r>
              <a:rPr kumimoji="1" lang="en-US" altLang="ja-JP" dirty="0"/>
              <a:t>character</a:t>
            </a:r>
            <a:r>
              <a:rPr kumimoji="1" lang="ja-JP" altLang="en-US"/>
              <a:t>）は宙に浮く</a:t>
            </a:r>
          </a:p>
        </p:txBody>
      </p:sp>
    </p:spTree>
    <p:extLst>
      <p:ext uri="{BB962C8B-B14F-4D97-AF65-F5344CB8AC3E}">
        <p14:creationId xmlns:p14="http://schemas.microsoft.com/office/powerpoint/2010/main" val="2933545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47BB9D-13C9-71C3-D4D4-1C9E3D6640C4}"/>
              </a:ext>
            </a:extLst>
          </p:cNvPr>
          <p:cNvSpPr>
            <a:spLocks noGrp="1"/>
          </p:cNvSpPr>
          <p:nvPr>
            <p:ph type="title"/>
          </p:nvPr>
        </p:nvSpPr>
        <p:spPr/>
        <p:txBody>
          <a:bodyPr/>
          <a:lstStyle/>
          <a:p>
            <a:r>
              <a:rPr kumimoji="1" lang="ja-JP" altLang="en-US"/>
              <a:t>グループアイドルが歌う「僕ら」</a:t>
            </a:r>
          </a:p>
        </p:txBody>
      </p:sp>
      <p:sp>
        <p:nvSpPr>
          <p:cNvPr id="3" name="コンテンツ プレースホルダー 2">
            <a:extLst>
              <a:ext uri="{FF2B5EF4-FFF2-40B4-BE49-F238E27FC236}">
                <a16:creationId xmlns:a16="http://schemas.microsoft.com/office/drawing/2014/main" id="{D2E03E40-A902-7987-2B05-511BC0655E2B}"/>
              </a:ext>
            </a:extLst>
          </p:cNvPr>
          <p:cNvSpPr>
            <a:spLocks noGrp="1"/>
          </p:cNvSpPr>
          <p:nvPr>
            <p:ph idx="1"/>
          </p:nvPr>
        </p:nvSpPr>
        <p:spPr>
          <a:xfrm>
            <a:off x="838200" y="1495168"/>
            <a:ext cx="10515600" cy="4681795"/>
          </a:xfrm>
        </p:spPr>
        <p:txBody>
          <a:bodyPr>
            <a:normAutofit fontScale="92500" lnSpcReduction="10000"/>
          </a:bodyPr>
          <a:lstStyle/>
          <a:p>
            <a:r>
              <a:rPr kumimoji="1" lang="ja-JP" altLang="en-US"/>
              <a:t>日向坂</a:t>
            </a:r>
            <a:r>
              <a:rPr kumimoji="1" lang="en-US" altLang="ja-JP" dirty="0"/>
              <a:t>46</a:t>
            </a:r>
            <a:r>
              <a:rPr kumimoji="1" lang="ja-JP" altLang="en-US"/>
              <a:t>（けやき坂</a:t>
            </a:r>
            <a:r>
              <a:rPr kumimoji="1" lang="en-US" altLang="ja-JP" dirty="0"/>
              <a:t>46</a:t>
            </a:r>
            <a:r>
              <a:rPr kumimoji="1" lang="ja-JP" altLang="en-US"/>
              <a:t>）「約束の卵」（</a:t>
            </a:r>
            <a:r>
              <a:rPr kumimoji="1" lang="en-US" altLang="ja-JP" dirty="0"/>
              <a:t>2018</a:t>
            </a:r>
            <a:r>
              <a:rPr kumimoji="1" lang="ja-JP" altLang="en-US"/>
              <a:t>）</a:t>
            </a:r>
            <a:endParaRPr kumimoji="1" lang="en-US" altLang="ja-JP" dirty="0"/>
          </a:p>
          <a:p>
            <a:pPr marL="0" indent="0">
              <a:buNone/>
            </a:pPr>
            <a:r>
              <a:rPr lang="ja-JP" altLang="en-US"/>
              <a:t>　東京ドーム公演を目標としていた彼女たちの心情を描く</a:t>
            </a:r>
            <a:endParaRPr kumimoji="1" lang="en-US" altLang="ja-JP" dirty="0"/>
          </a:p>
          <a:p>
            <a:pPr marL="0" indent="0">
              <a:buNone/>
            </a:pPr>
            <a:r>
              <a:rPr lang="ja-JP" altLang="en-US"/>
              <a:t>　</a:t>
            </a:r>
            <a:r>
              <a:rPr lang="en-US" altLang="ja-JP" dirty="0"/>
              <a:t> </a:t>
            </a:r>
            <a:r>
              <a:rPr lang="en-US" altLang="ja-JP" dirty="0">
                <a:hlinkClick r:id="rId2"/>
              </a:rPr>
              <a:t>https://www.youtube.com/watch?v=jCy7We_lK1g</a:t>
            </a:r>
            <a:endParaRPr lang="en-US" altLang="ja-JP" dirty="0"/>
          </a:p>
          <a:p>
            <a:pPr marL="0" indent="0">
              <a:buNone/>
            </a:pPr>
            <a:r>
              <a:rPr kumimoji="1" lang="ja-JP" altLang="en-US"/>
              <a:t>「僕らが意識し始めたのはいつの日からだろう／この坂道どこへ続くのか／先人たちのその足跡が目指していたのは／夢見る者の約束の彼の地／</a:t>
            </a:r>
            <a:r>
              <a:rPr kumimoji="1" lang="en-US" altLang="ja-JP" dirty="0"/>
              <a:t>…</a:t>
            </a:r>
            <a:r>
              <a:rPr kumimoji="1" lang="ja-JP" altLang="en-US"/>
              <a:t>／もし仲間が倒れた時は／僕が背負うから／一歩一歩寄り添うように／一つになって歩いていこう」</a:t>
            </a:r>
            <a:endParaRPr kumimoji="1" lang="en-US" altLang="ja-JP" dirty="0"/>
          </a:p>
          <a:p>
            <a:pPr marL="0" indent="0">
              <a:buNone/>
            </a:pPr>
            <a:endParaRPr kumimoji="1" lang="en-US" altLang="ja-JP" dirty="0"/>
          </a:p>
          <a:p>
            <a:pPr marL="0" indent="0">
              <a:buNone/>
            </a:pPr>
            <a:r>
              <a:rPr lang="ja-JP" altLang="en-US"/>
              <a:t>→ジェンダークロス、単数</a:t>
            </a:r>
            <a:r>
              <a:rPr lang="en-US" altLang="ja-JP" dirty="0"/>
              <a:t>—</a:t>
            </a:r>
            <a:r>
              <a:rPr lang="ja-JP" altLang="en-US"/>
              <a:t>複数クロスにより、日向坂</a:t>
            </a:r>
            <a:r>
              <a:rPr lang="en-US" altLang="ja-JP" dirty="0"/>
              <a:t>46</a:t>
            </a:r>
            <a:r>
              <a:rPr lang="ja-JP" altLang="en-US"/>
              <a:t>本人たちを主体とする発話を超えて、彼女たちを応援する「（男性）ファン」の心情を（も）表象する歌詞となる</a:t>
            </a:r>
            <a:endParaRPr lang="en-US" altLang="ja-JP" dirty="0"/>
          </a:p>
          <a:p>
            <a:pPr marL="0" indent="0">
              <a:buNone/>
            </a:pPr>
            <a:r>
              <a:rPr kumimoji="1" lang="ja-JP" altLang="en-US"/>
              <a:t>→</a:t>
            </a:r>
            <a:r>
              <a:rPr lang="en-US" altLang="ja-JP" dirty="0"/>
              <a:t>60</a:t>
            </a:r>
            <a:r>
              <a:rPr lang="ja-JP" altLang="en-US"/>
              <a:t>年代フォークソング共同体の上演構造と類似</a:t>
            </a:r>
            <a:endParaRPr kumimoji="1" lang="ja-JP" altLang="en-US"/>
          </a:p>
        </p:txBody>
      </p:sp>
    </p:spTree>
    <p:extLst>
      <p:ext uri="{BB962C8B-B14F-4D97-AF65-F5344CB8AC3E}">
        <p14:creationId xmlns:p14="http://schemas.microsoft.com/office/powerpoint/2010/main" val="41088564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1843</Words>
  <Application>Microsoft Macintosh PowerPoint</Application>
  <PresentationFormat>ワイド画面</PresentationFormat>
  <Paragraphs>97</Paragraphs>
  <Slides>15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游ゴシック</vt:lpstr>
      <vt:lpstr>游ゴシック Light</vt:lpstr>
      <vt:lpstr>Arial</vt:lpstr>
      <vt:lpstr>Office テーマ</vt:lpstr>
      <vt:lpstr>クロス＝ジェンダード・パフォーマンス再考  中河論文以降の日本語ポピュラー音楽の諸事例を通じて </vt:lpstr>
      <vt:lpstr>中河論文「転身歌唱の近代」（1999）</vt:lpstr>
      <vt:lpstr>中河—ゴフマンの三層構造</vt:lpstr>
      <vt:lpstr>日本的ドラマツルギーとCGP</vt:lpstr>
      <vt:lpstr>CGPの揺らぎ</vt:lpstr>
      <vt:lpstr>中河論文以降（2000年以降）のCGPをめぐる状況変化</vt:lpstr>
      <vt:lpstr>社会におけるジェンダー観の変容</vt:lpstr>
      <vt:lpstr>歌と主体の「切り離し」の拡大</vt:lpstr>
      <vt:lpstr>グループアイドルが歌う「僕ら」</vt:lpstr>
      <vt:lpstr>個人（person）と声（voice）の関係の変化</vt:lpstr>
      <vt:lpstr>🎶長谷川白紙「わたしをみて」（2021）</vt:lpstr>
      <vt:lpstr>中河—ゴフマンの三層構造におけるperson</vt:lpstr>
      <vt:lpstr>別モデルの模索（難波優輝の提案）</vt:lpstr>
      <vt:lpstr>まとめ</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クロス＝ジェンダード・パフォーマンス再考  中河論文以降の日本語ポピュラー音楽の諸事例を通じて </dc:title>
  <dc:creator>増田 聡</dc:creator>
  <cp:lastModifiedBy>増田 聡</cp:lastModifiedBy>
  <cp:revision>11</cp:revision>
  <dcterms:created xsi:type="dcterms:W3CDTF">2023-12-05T04:42:26Z</dcterms:created>
  <dcterms:modified xsi:type="dcterms:W3CDTF">2023-12-09T02:20:32Z</dcterms:modified>
</cp:coreProperties>
</file>